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6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3B08DF-226D-4AB9-B77A-FC09D77725EC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7B6BAF33-6042-4FFF-99EB-B09E92BA0B84}">
      <dgm:prSet/>
      <dgm:spPr/>
      <dgm:t>
        <a:bodyPr/>
        <a:lstStyle/>
        <a:p>
          <a:r>
            <a:rPr lang="el-GR" b="1" dirty="0"/>
            <a:t>Μη-Επίγεια Δίκτυα Επικοινωνιών</a:t>
          </a:r>
          <a:endParaRPr lang="en-US" dirty="0"/>
        </a:p>
      </dgm:t>
    </dgm:pt>
    <dgm:pt modelId="{00D1BBCE-C6B5-4613-83EC-EE600F6D9853}" type="parTrans" cxnId="{87E422DE-035D-4F8A-A9C7-F17EB0DC872E}">
      <dgm:prSet/>
      <dgm:spPr/>
      <dgm:t>
        <a:bodyPr/>
        <a:lstStyle/>
        <a:p>
          <a:endParaRPr lang="en-US"/>
        </a:p>
      </dgm:t>
    </dgm:pt>
    <dgm:pt modelId="{75C26CC8-BCD3-4D3A-ADD1-CBCF0B2D0DF6}" type="sibTrans" cxnId="{87E422DE-035D-4F8A-A9C7-F17EB0DC872E}">
      <dgm:prSet/>
      <dgm:spPr/>
      <dgm:t>
        <a:bodyPr/>
        <a:lstStyle/>
        <a:p>
          <a:endParaRPr lang="en-US"/>
        </a:p>
      </dgm:t>
    </dgm:pt>
    <dgm:pt modelId="{D28D1ACA-1600-4527-9790-9BE9AF2F2369}">
      <dgm:prSet/>
      <dgm:spPr/>
      <dgm:t>
        <a:bodyPr/>
        <a:lstStyle/>
        <a:p>
          <a:r>
            <a:rPr lang="el-GR" b="1"/>
            <a:t>Δορυφορικές Επικοινωνίες</a:t>
          </a:r>
          <a:endParaRPr lang="en-US"/>
        </a:p>
      </dgm:t>
    </dgm:pt>
    <dgm:pt modelId="{52F886EF-8B41-4FD2-BF35-EA3189E3BCCB}" type="parTrans" cxnId="{A02F6433-6949-4711-AEF6-3ABE656F68D1}">
      <dgm:prSet/>
      <dgm:spPr/>
      <dgm:t>
        <a:bodyPr/>
        <a:lstStyle/>
        <a:p>
          <a:endParaRPr lang="en-US"/>
        </a:p>
      </dgm:t>
    </dgm:pt>
    <dgm:pt modelId="{14187BCD-0E93-488E-95FD-2CDCD761C551}" type="sibTrans" cxnId="{A02F6433-6949-4711-AEF6-3ABE656F68D1}">
      <dgm:prSet/>
      <dgm:spPr/>
      <dgm:t>
        <a:bodyPr/>
        <a:lstStyle/>
        <a:p>
          <a:endParaRPr lang="en-US"/>
        </a:p>
      </dgm:t>
    </dgm:pt>
    <dgm:pt modelId="{711E223F-596E-4E02-A8FB-14B1DB91DA22}">
      <dgm:prSet/>
      <dgm:spPr/>
      <dgm:t>
        <a:bodyPr/>
        <a:lstStyle/>
        <a:p>
          <a:r>
            <a:rPr lang="el-GR" b="1"/>
            <a:t>Διαφορική Λήψη (</a:t>
          </a:r>
          <a:r>
            <a:rPr lang="en-US" b="1"/>
            <a:t>Wireless Diversity)</a:t>
          </a:r>
          <a:endParaRPr lang="en-US"/>
        </a:p>
      </dgm:t>
    </dgm:pt>
    <dgm:pt modelId="{B857D833-76FB-446F-B4AD-49B23A338B8E}" type="parTrans" cxnId="{C393D4D0-DE73-408D-AD79-5EDC4B01E984}">
      <dgm:prSet/>
      <dgm:spPr/>
      <dgm:t>
        <a:bodyPr/>
        <a:lstStyle/>
        <a:p>
          <a:endParaRPr lang="en-US"/>
        </a:p>
      </dgm:t>
    </dgm:pt>
    <dgm:pt modelId="{8B7271B0-E38E-4BE1-975F-EFAABCF957A0}" type="sibTrans" cxnId="{C393D4D0-DE73-408D-AD79-5EDC4B01E984}">
      <dgm:prSet/>
      <dgm:spPr/>
      <dgm:t>
        <a:bodyPr/>
        <a:lstStyle/>
        <a:p>
          <a:endParaRPr lang="en-US"/>
        </a:p>
      </dgm:t>
    </dgm:pt>
    <dgm:pt modelId="{3AAFA97E-CFFC-4F33-A878-8D019F72E1C6}">
      <dgm:prSet/>
      <dgm:spPr/>
      <dgm:t>
        <a:bodyPr/>
        <a:lstStyle/>
        <a:p>
          <a:r>
            <a:rPr lang="el-GR" b="1"/>
            <a:t>Μοντελοποίηση Μη-Επίγειων Δικτύων</a:t>
          </a:r>
          <a:endParaRPr lang="en-US"/>
        </a:p>
      </dgm:t>
    </dgm:pt>
    <dgm:pt modelId="{6EC87172-F17C-47A5-BB38-2BBBC798E0D7}" type="parTrans" cxnId="{B3DEE0FF-9220-4E7B-8A08-B44616C23F2D}">
      <dgm:prSet/>
      <dgm:spPr/>
      <dgm:t>
        <a:bodyPr/>
        <a:lstStyle/>
        <a:p>
          <a:endParaRPr lang="en-US"/>
        </a:p>
      </dgm:t>
    </dgm:pt>
    <dgm:pt modelId="{A68F50E3-F518-4A60-930B-91AEF41FBDF1}" type="sibTrans" cxnId="{B3DEE0FF-9220-4E7B-8A08-B44616C23F2D}">
      <dgm:prSet/>
      <dgm:spPr/>
      <dgm:t>
        <a:bodyPr/>
        <a:lstStyle/>
        <a:p>
          <a:endParaRPr lang="en-US"/>
        </a:p>
      </dgm:t>
    </dgm:pt>
    <dgm:pt modelId="{A52A4B7B-353D-4E65-BCB3-7E354A664382}">
      <dgm:prSet/>
      <dgm:spPr/>
      <dgm:t>
        <a:bodyPr/>
        <a:lstStyle/>
        <a:p>
          <a:r>
            <a:rPr lang="el-GR" b="1"/>
            <a:t>Προσαρμοστική Διαφορική Λήψη υπό αβέβαιες συνθήκες καναλιού</a:t>
          </a:r>
          <a:endParaRPr lang="en-US"/>
        </a:p>
      </dgm:t>
    </dgm:pt>
    <dgm:pt modelId="{6CD60EB6-406C-4C58-BBCA-E5195264FF4C}" type="parTrans" cxnId="{CBD6FB3C-29CE-457E-9EDF-004C5ECB8982}">
      <dgm:prSet/>
      <dgm:spPr/>
      <dgm:t>
        <a:bodyPr/>
        <a:lstStyle/>
        <a:p>
          <a:endParaRPr lang="en-US"/>
        </a:p>
      </dgm:t>
    </dgm:pt>
    <dgm:pt modelId="{AF274F58-5014-4611-8F61-12BA66E23EE7}" type="sibTrans" cxnId="{CBD6FB3C-29CE-457E-9EDF-004C5ECB8982}">
      <dgm:prSet/>
      <dgm:spPr/>
      <dgm:t>
        <a:bodyPr/>
        <a:lstStyle/>
        <a:p>
          <a:endParaRPr lang="en-US"/>
        </a:p>
      </dgm:t>
    </dgm:pt>
    <dgm:pt modelId="{0202DF17-3CFF-4274-BD71-20120E3886F2}" type="pres">
      <dgm:prSet presAssocID="{2F3B08DF-226D-4AB9-B77A-FC09D77725EC}" presName="vert0" presStyleCnt="0">
        <dgm:presLayoutVars>
          <dgm:dir/>
          <dgm:animOne val="branch"/>
          <dgm:animLvl val="lvl"/>
        </dgm:presLayoutVars>
      </dgm:prSet>
      <dgm:spPr/>
    </dgm:pt>
    <dgm:pt modelId="{D002D5A8-8E9E-479D-B425-744D551B6340}" type="pres">
      <dgm:prSet presAssocID="{7B6BAF33-6042-4FFF-99EB-B09E92BA0B84}" presName="thickLine" presStyleLbl="alignNode1" presStyleIdx="0" presStyleCnt="5"/>
      <dgm:spPr/>
    </dgm:pt>
    <dgm:pt modelId="{BC526034-9022-4921-B845-43728C6CCC57}" type="pres">
      <dgm:prSet presAssocID="{7B6BAF33-6042-4FFF-99EB-B09E92BA0B84}" presName="horz1" presStyleCnt="0"/>
      <dgm:spPr/>
    </dgm:pt>
    <dgm:pt modelId="{FDCDBB7A-C3BA-46A2-9AF2-A3A6A61B3211}" type="pres">
      <dgm:prSet presAssocID="{7B6BAF33-6042-4FFF-99EB-B09E92BA0B84}" presName="tx1" presStyleLbl="revTx" presStyleIdx="0" presStyleCnt="5"/>
      <dgm:spPr/>
    </dgm:pt>
    <dgm:pt modelId="{A486CB6A-3C2C-49D4-85D2-848D34003152}" type="pres">
      <dgm:prSet presAssocID="{7B6BAF33-6042-4FFF-99EB-B09E92BA0B84}" presName="vert1" presStyleCnt="0"/>
      <dgm:spPr/>
    </dgm:pt>
    <dgm:pt modelId="{143CBF75-F440-413F-813E-B66DE73D9007}" type="pres">
      <dgm:prSet presAssocID="{D28D1ACA-1600-4527-9790-9BE9AF2F2369}" presName="thickLine" presStyleLbl="alignNode1" presStyleIdx="1" presStyleCnt="5"/>
      <dgm:spPr/>
    </dgm:pt>
    <dgm:pt modelId="{7283DA4D-FE57-4C4B-B01E-485624459034}" type="pres">
      <dgm:prSet presAssocID="{D28D1ACA-1600-4527-9790-9BE9AF2F2369}" presName="horz1" presStyleCnt="0"/>
      <dgm:spPr/>
    </dgm:pt>
    <dgm:pt modelId="{38240C34-225F-4440-B4E7-B3DE1FFCB03C}" type="pres">
      <dgm:prSet presAssocID="{D28D1ACA-1600-4527-9790-9BE9AF2F2369}" presName="tx1" presStyleLbl="revTx" presStyleIdx="1" presStyleCnt="5"/>
      <dgm:spPr/>
    </dgm:pt>
    <dgm:pt modelId="{B64C400E-12C8-48B3-9AF4-255CE34011D8}" type="pres">
      <dgm:prSet presAssocID="{D28D1ACA-1600-4527-9790-9BE9AF2F2369}" presName="vert1" presStyleCnt="0"/>
      <dgm:spPr/>
    </dgm:pt>
    <dgm:pt modelId="{FDAED638-2526-4078-9559-684ECE8135A8}" type="pres">
      <dgm:prSet presAssocID="{711E223F-596E-4E02-A8FB-14B1DB91DA22}" presName="thickLine" presStyleLbl="alignNode1" presStyleIdx="2" presStyleCnt="5"/>
      <dgm:spPr/>
    </dgm:pt>
    <dgm:pt modelId="{F5B7B9A6-D7B5-4030-8D20-DA9634094F2F}" type="pres">
      <dgm:prSet presAssocID="{711E223F-596E-4E02-A8FB-14B1DB91DA22}" presName="horz1" presStyleCnt="0"/>
      <dgm:spPr/>
    </dgm:pt>
    <dgm:pt modelId="{DE13873E-DB37-46C0-8527-1475183FB458}" type="pres">
      <dgm:prSet presAssocID="{711E223F-596E-4E02-A8FB-14B1DB91DA22}" presName="tx1" presStyleLbl="revTx" presStyleIdx="2" presStyleCnt="5"/>
      <dgm:spPr/>
    </dgm:pt>
    <dgm:pt modelId="{E8A32085-211A-4E84-804F-79680F9E60A1}" type="pres">
      <dgm:prSet presAssocID="{711E223F-596E-4E02-A8FB-14B1DB91DA22}" presName="vert1" presStyleCnt="0"/>
      <dgm:spPr/>
    </dgm:pt>
    <dgm:pt modelId="{02E0BD39-16A3-413B-B58D-27782049AB4D}" type="pres">
      <dgm:prSet presAssocID="{3AAFA97E-CFFC-4F33-A878-8D019F72E1C6}" presName="thickLine" presStyleLbl="alignNode1" presStyleIdx="3" presStyleCnt="5"/>
      <dgm:spPr/>
    </dgm:pt>
    <dgm:pt modelId="{A29A6895-944F-4278-9A5B-A058749EBADC}" type="pres">
      <dgm:prSet presAssocID="{3AAFA97E-CFFC-4F33-A878-8D019F72E1C6}" presName="horz1" presStyleCnt="0"/>
      <dgm:spPr/>
    </dgm:pt>
    <dgm:pt modelId="{8A27CF34-9128-489D-9706-FF8636B902E6}" type="pres">
      <dgm:prSet presAssocID="{3AAFA97E-CFFC-4F33-A878-8D019F72E1C6}" presName="tx1" presStyleLbl="revTx" presStyleIdx="3" presStyleCnt="5"/>
      <dgm:spPr/>
    </dgm:pt>
    <dgm:pt modelId="{ADB0AB72-96B3-41A0-B187-5068FD6D7E5D}" type="pres">
      <dgm:prSet presAssocID="{3AAFA97E-CFFC-4F33-A878-8D019F72E1C6}" presName="vert1" presStyleCnt="0"/>
      <dgm:spPr/>
    </dgm:pt>
    <dgm:pt modelId="{8C30F678-4F0B-4A31-A08F-BB5E82D8B070}" type="pres">
      <dgm:prSet presAssocID="{A52A4B7B-353D-4E65-BCB3-7E354A664382}" presName="thickLine" presStyleLbl="alignNode1" presStyleIdx="4" presStyleCnt="5"/>
      <dgm:spPr/>
    </dgm:pt>
    <dgm:pt modelId="{FF8884AC-A91C-4052-8A67-4E9C7B972019}" type="pres">
      <dgm:prSet presAssocID="{A52A4B7B-353D-4E65-BCB3-7E354A664382}" presName="horz1" presStyleCnt="0"/>
      <dgm:spPr/>
    </dgm:pt>
    <dgm:pt modelId="{A49BE7E6-EBD2-4987-BBD3-770F5C40EEA2}" type="pres">
      <dgm:prSet presAssocID="{A52A4B7B-353D-4E65-BCB3-7E354A664382}" presName="tx1" presStyleLbl="revTx" presStyleIdx="4" presStyleCnt="5"/>
      <dgm:spPr/>
    </dgm:pt>
    <dgm:pt modelId="{85A93F12-4AE7-45F9-8071-C7D579B388A8}" type="pres">
      <dgm:prSet presAssocID="{A52A4B7B-353D-4E65-BCB3-7E354A664382}" presName="vert1" presStyleCnt="0"/>
      <dgm:spPr/>
    </dgm:pt>
  </dgm:ptLst>
  <dgm:cxnLst>
    <dgm:cxn modelId="{A53B350A-9919-40D1-8D3D-32B5772A4380}" type="presOf" srcId="{3AAFA97E-CFFC-4F33-A878-8D019F72E1C6}" destId="{8A27CF34-9128-489D-9706-FF8636B902E6}" srcOrd="0" destOrd="0" presId="urn:microsoft.com/office/officeart/2008/layout/LinedList"/>
    <dgm:cxn modelId="{87C58328-A0EE-45CC-90F8-E210F47DDBD9}" type="presOf" srcId="{2F3B08DF-226D-4AB9-B77A-FC09D77725EC}" destId="{0202DF17-3CFF-4274-BD71-20120E3886F2}" srcOrd="0" destOrd="0" presId="urn:microsoft.com/office/officeart/2008/layout/LinedList"/>
    <dgm:cxn modelId="{A02F6433-6949-4711-AEF6-3ABE656F68D1}" srcId="{2F3B08DF-226D-4AB9-B77A-FC09D77725EC}" destId="{D28D1ACA-1600-4527-9790-9BE9AF2F2369}" srcOrd="1" destOrd="0" parTransId="{52F886EF-8B41-4FD2-BF35-EA3189E3BCCB}" sibTransId="{14187BCD-0E93-488E-95FD-2CDCD761C551}"/>
    <dgm:cxn modelId="{CBD6FB3C-29CE-457E-9EDF-004C5ECB8982}" srcId="{2F3B08DF-226D-4AB9-B77A-FC09D77725EC}" destId="{A52A4B7B-353D-4E65-BCB3-7E354A664382}" srcOrd="4" destOrd="0" parTransId="{6CD60EB6-406C-4C58-BBCA-E5195264FF4C}" sibTransId="{AF274F58-5014-4611-8F61-12BA66E23EE7}"/>
    <dgm:cxn modelId="{D10C8E49-78D6-41FC-B972-7501A0B14E2A}" type="presOf" srcId="{7B6BAF33-6042-4FFF-99EB-B09E92BA0B84}" destId="{FDCDBB7A-C3BA-46A2-9AF2-A3A6A61B3211}" srcOrd="0" destOrd="0" presId="urn:microsoft.com/office/officeart/2008/layout/LinedList"/>
    <dgm:cxn modelId="{F7E6B88C-EDDF-450B-9CA2-3E86B5520D5A}" type="presOf" srcId="{711E223F-596E-4E02-A8FB-14B1DB91DA22}" destId="{DE13873E-DB37-46C0-8527-1475183FB458}" srcOrd="0" destOrd="0" presId="urn:microsoft.com/office/officeart/2008/layout/LinedList"/>
    <dgm:cxn modelId="{8C644292-78AD-4C2C-8F69-6DD3E3B95956}" type="presOf" srcId="{D28D1ACA-1600-4527-9790-9BE9AF2F2369}" destId="{38240C34-225F-4440-B4E7-B3DE1FFCB03C}" srcOrd="0" destOrd="0" presId="urn:microsoft.com/office/officeart/2008/layout/LinedList"/>
    <dgm:cxn modelId="{19E139C8-9570-4D75-AD37-7DD9D91AE65A}" type="presOf" srcId="{A52A4B7B-353D-4E65-BCB3-7E354A664382}" destId="{A49BE7E6-EBD2-4987-BBD3-770F5C40EEA2}" srcOrd="0" destOrd="0" presId="urn:microsoft.com/office/officeart/2008/layout/LinedList"/>
    <dgm:cxn modelId="{C393D4D0-DE73-408D-AD79-5EDC4B01E984}" srcId="{2F3B08DF-226D-4AB9-B77A-FC09D77725EC}" destId="{711E223F-596E-4E02-A8FB-14B1DB91DA22}" srcOrd="2" destOrd="0" parTransId="{B857D833-76FB-446F-B4AD-49B23A338B8E}" sibTransId="{8B7271B0-E38E-4BE1-975F-EFAABCF957A0}"/>
    <dgm:cxn modelId="{87E422DE-035D-4F8A-A9C7-F17EB0DC872E}" srcId="{2F3B08DF-226D-4AB9-B77A-FC09D77725EC}" destId="{7B6BAF33-6042-4FFF-99EB-B09E92BA0B84}" srcOrd="0" destOrd="0" parTransId="{00D1BBCE-C6B5-4613-83EC-EE600F6D9853}" sibTransId="{75C26CC8-BCD3-4D3A-ADD1-CBCF0B2D0DF6}"/>
    <dgm:cxn modelId="{B3DEE0FF-9220-4E7B-8A08-B44616C23F2D}" srcId="{2F3B08DF-226D-4AB9-B77A-FC09D77725EC}" destId="{3AAFA97E-CFFC-4F33-A878-8D019F72E1C6}" srcOrd="3" destOrd="0" parTransId="{6EC87172-F17C-47A5-BB38-2BBBC798E0D7}" sibTransId="{A68F50E3-F518-4A60-930B-91AEF41FBDF1}"/>
    <dgm:cxn modelId="{E655D7F5-D793-439F-B659-61A49A985422}" type="presParOf" srcId="{0202DF17-3CFF-4274-BD71-20120E3886F2}" destId="{D002D5A8-8E9E-479D-B425-744D551B6340}" srcOrd="0" destOrd="0" presId="urn:microsoft.com/office/officeart/2008/layout/LinedList"/>
    <dgm:cxn modelId="{F8ECFC83-3F0A-4EC3-B3AF-D267BFFA0852}" type="presParOf" srcId="{0202DF17-3CFF-4274-BD71-20120E3886F2}" destId="{BC526034-9022-4921-B845-43728C6CCC57}" srcOrd="1" destOrd="0" presId="urn:microsoft.com/office/officeart/2008/layout/LinedList"/>
    <dgm:cxn modelId="{125F031E-3346-4D1F-9905-601DA2D46F7C}" type="presParOf" srcId="{BC526034-9022-4921-B845-43728C6CCC57}" destId="{FDCDBB7A-C3BA-46A2-9AF2-A3A6A61B3211}" srcOrd="0" destOrd="0" presId="urn:microsoft.com/office/officeart/2008/layout/LinedList"/>
    <dgm:cxn modelId="{E62F428D-41FE-49CD-AAAD-230AE6E6F247}" type="presParOf" srcId="{BC526034-9022-4921-B845-43728C6CCC57}" destId="{A486CB6A-3C2C-49D4-85D2-848D34003152}" srcOrd="1" destOrd="0" presId="urn:microsoft.com/office/officeart/2008/layout/LinedList"/>
    <dgm:cxn modelId="{A0658218-4C73-4735-978C-8C8509A31C90}" type="presParOf" srcId="{0202DF17-3CFF-4274-BD71-20120E3886F2}" destId="{143CBF75-F440-413F-813E-B66DE73D9007}" srcOrd="2" destOrd="0" presId="urn:microsoft.com/office/officeart/2008/layout/LinedList"/>
    <dgm:cxn modelId="{49C166C2-B678-483D-B31B-FAF7C8FA45F4}" type="presParOf" srcId="{0202DF17-3CFF-4274-BD71-20120E3886F2}" destId="{7283DA4D-FE57-4C4B-B01E-485624459034}" srcOrd="3" destOrd="0" presId="urn:microsoft.com/office/officeart/2008/layout/LinedList"/>
    <dgm:cxn modelId="{F78F8F1C-5E12-4153-AD96-ADBE04B4E196}" type="presParOf" srcId="{7283DA4D-FE57-4C4B-B01E-485624459034}" destId="{38240C34-225F-4440-B4E7-B3DE1FFCB03C}" srcOrd="0" destOrd="0" presId="urn:microsoft.com/office/officeart/2008/layout/LinedList"/>
    <dgm:cxn modelId="{43728B85-ACEA-4A75-860F-2D9A95223AD4}" type="presParOf" srcId="{7283DA4D-FE57-4C4B-B01E-485624459034}" destId="{B64C400E-12C8-48B3-9AF4-255CE34011D8}" srcOrd="1" destOrd="0" presId="urn:microsoft.com/office/officeart/2008/layout/LinedList"/>
    <dgm:cxn modelId="{3348A5FA-F457-40AC-B173-165FED2FB0B0}" type="presParOf" srcId="{0202DF17-3CFF-4274-BD71-20120E3886F2}" destId="{FDAED638-2526-4078-9559-684ECE8135A8}" srcOrd="4" destOrd="0" presId="urn:microsoft.com/office/officeart/2008/layout/LinedList"/>
    <dgm:cxn modelId="{D1864DE5-96D3-4A86-9DAF-5DC01E58B549}" type="presParOf" srcId="{0202DF17-3CFF-4274-BD71-20120E3886F2}" destId="{F5B7B9A6-D7B5-4030-8D20-DA9634094F2F}" srcOrd="5" destOrd="0" presId="urn:microsoft.com/office/officeart/2008/layout/LinedList"/>
    <dgm:cxn modelId="{7B96841E-3000-4D3A-8673-33C7D24A601B}" type="presParOf" srcId="{F5B7B9A6-D7B5-4030-8D20-DA9634094F2F}" destId="{DE13873E-DB37-46C0-8527-1475183FB458}" srcOrd="0" destOrd="0" presId="urn:microsoft.com/office/officeart/2008/layout/LinedList"/>
    <dgm:cxn modelId="{E85F366F-50DE-4645-9395-DC6074621CAC}" type="presParOf" srcId="{F5B7B9A6-D7B5-4030-8D20-DA9634094F2F}" destId="{E8A32085-211A-4E84-804F-79680F9E60A1}" srcOrd="1" destOrd="0" presId="urn:microsoft.com/office/officeart/2008/layout/LinedList"/>
    <dgm:cxn modelId="{CA551F46-D738-46D9-8885-B29B9C26A964}" type="presParOf" srcId="{0202DF17-3CFF-4274-BD71-20120E3886F2}" destId="{02E0BD39-16A3-413B-B58D-27782049AB4D}" srcOrd="6" destOrd="0" presId="urn:microsoft.com/office/officeart/2008/layout/LinedList"/>
    <dgm:cxn modelId="{7D412919-52B7-4E37-ACF9-89747E94936C}" type="presParOf" srcId="{0202DF17-3CFF-4274-BD71-20120E3886F2}" destId="{A29A6895-944F-4278-9A5B-A058749EBADC}" srcOrd="7" destOrd="0" presId="urn:microsoft.com/office/officeart/2008/layout/LinedList"/>
    <dgm:cxn modelId="{A4C7927F-7D2F-4EBC-96E8-1E00A8D9F5DE}" type="presParOf" srcId="{A29A6895-944F-4278-9A5B-A058749EBADC}" destId="{8A27CF34-9128-489D-9706-FF8636B902E6}" srcOrd="0" destOrd="0" presId="urn:microsoft.com/office/officeart/2008/layout/LinedList"/>
    <dgm:cxn modelId="{C70B721A-E798-450D-8661-7460322CEF57}" type="presParOf" srcId="{A29A6895-944F-4278-9A5B-A058749EBADC}" destId="{ADB0AB72-96B3-41A0-B187-5068FD6D7E5D}" srcOrd="1" destOrd="0" presId="urn:microsoft.com/office/officeart/2008/layout/LinedList"/>
    <dgm:cxn modelId="{34F29B12-CBD2-42FB-A75C-736D8AD8DC87}" type="presParOf" srcId="{0202DF17-3CFF-4274-BD71-20120E3886F2}" destId="{8C30F678-4F0B-4A31-A08F-BB5E82D8B070}" srcOrd="8" destOrd="0" presId="urn:microsoft.com/office/officeart/2008/layout/LinedList"/>
    <dgm:cxn modelId="{CAAF2665-7B06-4C06-AF86-781C5DFD4FC4}" type="presParOf" srcId="{0202DF17-3CFF-4274-BD71-20120E3886F2}" destId="{FF8884AC-A91C-4052-8A67-4E9C7B972019}" srcOrd="9" destOrd="0" presId="urn:microsoft.com/office/officeart/2008/layout/LinedList"/>
    <dgm:cxn modelId="{C1999F3F-EC13-4242-B152-CB692767C9AF}" type="presParOf" srcId="{FF8884AC-A91C-4052-8A67-4E9C7B972019}" destId="{A49BE7E6-EBD2-4987-BBD3-770F5C40EEA2}" srcOrd="0" destOrd="0" presId="urn:microsoft.com/office/officeart/2008/layout/LinedList"/>
    <dgm:cxn modelId="{A0A04C8B-681C-4EC5-9A75-292AC6734D33}" type="presParOf" srcId="{FF8884AC-A91C-4052-8A67-4E9C7B972019}" destId="{85A93F12-4AE7-45F9-8071-C7D579B388A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2F71B7-832D-456E-831E-F1B198FE3A8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4AA3A6-7DD4-45F4-8F97-2F56C1D90354}">
      <dgm:prSet/>
      <dgm:spPr/>
      <dgm:t>
        <a:bodyPr/>
        <a:lstStyle/>
        <a:p>
          <a:r>
            <a:rPr lang="el-GR"/>
            <a:t>Λήψη πλεονασματικής πληροφορίας</a:t>
          </a:r>
          <a:endParaRPr lang="en-US"/>
        </a:p>
      </dgm:t>
    </dgm:pt>
    <dgm:pt modelId="{CA872AC3-80BA-45A8-9BC7-B6D56C564310}" type="parTrans" cxnId="{8AE941E3-2413-4E49-91C6-5DA37BF9B386}">
      <dgm:prSet/>
      <dgm:spPr/>
      <dgm:t>
        <a:bodyPr/>
        <a:lstStyle/>
        <a:p>
          <a:endParaRPr lang="en-US"/>
        </a:p>
      </dgm:t>
    </dgm:pt>
    <dgm:pt modelId="{795594D4-96DB-4AF1-B48E-4990BF1CA673}" type="sibTrans" cxnId="{8AE941E3-2413-4E49-91C6-5DA37BF9B386}">
      <dgm:prSet/>
      <dgm:spPr/>
      <dgm:t>
        <a:bodyPr/>
        <a:lstStyle/>
        <a:p>
          <a:endParaRPr lang="en-US"/>
        </a:p>
      </dgm:t>
    </dgm:pt>
    <dgm:pt modelId="{29FD2269-B9DC-420B-A89F-33161A74CA72}">
      <dgm:prSet/>
      <dgm:spPr/>
      <dgm:t>
        <a:bodyPr/>
        <a:lstStyle/>
        <a:p>
          <a:r>
            <a:rPr lang="el-GR"/>
            <a:t>Χωρική Διαφορική Λήψη</a:t>
          </a:r>
          <a:endParaRPr lang="en-US"/>
        </a:p>
      </dgm:t>
    </dgm:pt>
    <dgm:pt modelId="{4F18D163-1BE5-4CCB-9CF4-B55AC8995F56}" type="parTrans" cxnId="{DD8340C4-4A8F-4DBE-9CF5-3CAE030F2431}">
      <dgm:prSet/>
      <dgm:spPr/>
      <dgm:t>
        <a:bodyPr/>
        <a:lstStyle/>
        <a:p>
          <a:endParaRPr lang="en-US"/>
        </a:p>
      </dgm:t>
    </dgm:pt>
    <dgm:pt modelId="{DA757287-2E7F-46F4-B587-732F7338D8BE}" type="sibTrans" cxnId="{DD8340C4-4A8F-4DBE-9CF5-3CAE030F2431}">
      <dgm:prSet/>
      <dgm:spPr/>
      <dgm:t>
        <a:bodyPr/>
        <a:lstStyle/>
        <a:p>
          <a:endParaRPr lang="en-US"/>
        </a:p>
      </dgm:t>
    </dgm:pt>
    <dgm:pt modelId="{6647A516-84A3-4E55-91EC-CF133D84F825}">
      <dgm:prSet/>
      <dgm:spPr/>
      <dgm:t>
        <a:bodyPr/>
        <a:lstStyle/>
        <a:p>
          <a:r>
            <a:rPr lang="el-GR"/>
            <a:t>Αξιοποίηση της πολυόδευσης (</a:t>
          </a:r>
          <a:r>
            <a:rPr lang="en-US"/>
            <a:t>multipath)</a:t>
          </a:r>
        </a:p>
      </dgm:t>
    </dgm:pt>
    <dgm:pt modelId="{B21075A1-482D-4471-A85F-CC50CE0C0862}" type="parTrans" cxnId="{C74913AF-5063-444C-82A8-9D3E612F1BC0}">
      <dgm:prSet/>
      <dgm:spPr/>
      <dgm:t>
        <a:bodyPr/>
        <a:lstStyle/>
        <a:p>
          <a:endParaRPr lang="en-US"/>
        </a:p>
      </dgm:t>
    </dgm:pt>
    <dgm:pt modelId="{C2F40A4E-8039-4999-81BC-76ECAE4539A1}" type="sibTrans" cxnId="{C74913AF-5063-444C-82A8-9D3E612F1BC0}">
      <dgm:prSet/>
      <dgm:spPr/>
      <dgm:t>
        <a:bodyPr/>
        <a:lstStyle/>
        <a:p>
          <a:endParaRPr lang="en-US"/>
        </a:p>
      </dgm:t>
    </dgm:pt>
    <dgm:pt modelId="{B9EF542F-60A6-4DFF-B021-1C57D5D46704}">
      <dgm:prSet/>
      <dgm:spPr/>
      <dgm:t>
        <a:bodyPr/>
        <a:lstStyle/>
        <a:p>
          <a:r>
            <a:rPr lang="el-GR"/>
            <a:t>Λήψη αντιγράφων από διαφορετικές κεραίες, κατάλληλα τοποθετημένες</a:t>
          </a:r>
          <a:endParaRPr lang="en-US"/>
        </a:p>
      </dgm:t>
    </dgm:pt>
    <dgm:pt modelId="{A03C0519-2568-46F1-A138-E913722620F3}" type="parTrans" cxnId="{B923ECDD-588D-436B-B552-F7784C90A0DB}">
      <dgm:prSet/>
      <dgm:spPr/>
      <dgm:t>
        <a:bodyPr/>
        <a:lstStyle/>
        <a:p>
          <a:endParaRPr lang="en-US"/>
        </a:p>
      </dgm:t>
    </dgm:pt>
    <dgm:pt modelId="{BB84B768-7B88-497C-A0F4-2F1FAF302A79}" type="sibTrans" cxnId="{B923ECDD-588D-436B-B552-F7784C90A0DB}">
      <dgm:prSet/>
      <dgm:spPr/>
      <dgm:t>
        <a:bodyPr/>
        <a:lstStyle/>
        <a:p>
          <a:endParaRPr lang="en-US"/>
        </a:p>
      </dgm:t>
    </dgm:pt>
    <dgm:pt modelId="{F90AE39F-9E77-40A2-A443-84AE753B8A01}">
      <dgm:prSet/>
      <dgm:spPr/>
      <dgm:t>
        <a:bodyPr/>
        <a:lstStyle/>
        <a:p>
          <a:r>
            <a:rPr lang="el-GR"/>
            <a:t>Τεχνικές συνδυασμού: </a:t>
          </a:r>
          <a:r>
            <a:rPr lang="en-US"/>
            <a:t>SC, MRC, EGC</a:t>
          </a:r>
        </a:p>
      </dgm:t>
    </dgm:pt>
    <dgm:pt modelId="{E2526BB6-FC02-4AFA-BA07-72841AC2AE3F}" type="parTrans" cxnId="{51BC2CA3-DE30-4451-A595-0EB015E55209}">
      <dgm:prSet/>
      <dgm:spPr/>
      <dgm:t>
        <a:bodyPr/>
        <a:lstStyle/>
        <a:p>
          <a:endParaRPr lang="en-US"/>
        </a:p>
      </dgm:t>
    </dgm:pt>
    <dgm:pt modelId="{333B301E-C6A9-47A5-99AF-2825F3C14CC0}" type="sibTrans" cxnId="{51BC2CA3-DE30-4451-A595-0EB015E55209}">
      <dgm:prSet/>
      <dgm:spPr/>
      <dgm:t>
        <a:bodyPr/>
        <a:lstStyle/>
        <a:p>
          <a:endParaRPr lang="en-US"/>
        </a:p>
      </dgm:t>
    </dgm:pt>
    <dgm:pt modelId="{A700BB4E-570F-41FC-B49F-C04E28A9F909}">
      <dgm:prSet/>
      <dgm:spPr/>
      <dgm:t>
        <a:bodyPr/>
        <a:lstStyle/>
        <a:p>
          <a:r>
            <a:rPr lang="el-GR"/>
            <a:t>Χρονική Διαφορική Λήψη</a:t>
          </a:r>
          <a:endParaRPr lang="en-US"/>
        </a:p>
      </dgm:t>
    </dgm:pt>
    <dgm:pt modelId="{747DEC83-994D-4C4F-8E0E-AD45D4C9913C}" type="parTrans" cxnId="{A2DB7546-4AD2-4423-AD1C-7EE70C2E5D0F}">
      <dgm:prSet/>
      <dgm:spPr/>
      <dgm:t>
        <a:bodyPr/>
        <a:lstStyle/>
        <a:p>
          <a:endParaRPr lang="en-US"/>
        </a:p>
      </dgm:t>
    </dgm:pt>
    <dgm:pt modelId="{FC859365-8A29-4A8E-B5A3-C29453FB49BD}" type="sibTrans" cxnId="{A2DB7546-4AD2-4423-AD1C-7EE70C2E5D0F}">
      <dgm:prSet/>
      <dgm:spPr/>
      <dgm:t>
        <a:bodyPr/>
        <a:lstStyle/>
        <a:p>
          <a:endParaRPr lang="en-US"/>
        </a:p>
      </dgm:t>
    </dgm:pt>
    <dgm:pt modelId="{74DE89AA-942E-4F2B-8672-B7F32B7FB0A6}">
      <dgm:prSet/>
      <dgm:spPr/>
      <dgm:t>
        <a:bodyPr/>
        <a:lstStyle/>
        <a:p>
          <a:r>
            <a:rPr lang="el-GR"/>
            <a:t>Λήψη αντιγράφων σε διαφορετικές χρονοσχισμές.</a:t>
          </a:r>
          <a:endParaRPr lang="en-US"/>
        </a:p>
      </dgm:t>
    </dgm:pt>
    <dgm:pt modelId="{12411798-0FBF-4915-BEA0-04D6F790D986}" type="parTrans" cxnId="{E5F71476-FE12-4952-8D52-953607F0A9BB}">
      <dgm:prSet/>
      <dgm:spPr/>
      <dgm:t>
        <a:bodyPr/>
        <a:lstStyle/>
        <a:p>
          <a:endParaRPr lang="en-US"/>
        </a:p>
      </dgm:t>
    </dgm:pt>
    <dgm:pt modelId="{12C93248-7589-4763-A771-7B23C14F819E}" type="sibTrans" cxnId="{E5F71476-FE12-4952-8D52-953607F0A9BB}">
      <dgm:prSet/>
      <dgm:spPr/>
      <dgm:t>
        <a:bodyPr/>
        <a:lstStyle/>
        <a:p>
          <a:endParaRPr lang="en-US"/>
        </a:p>
      </dgm:t>
    </dgm:pt>
    <dgm:pt modelId="{2F4A4025-075D-4222-9135-CF1309550E85}">
      <dgm:prSet/>
      <dgm:spPr/>
      <dgm:t>
        <a:bodyPr/>
        <a:lstStyle/>
        <a:p>
          <a:r>
            <a:rPr lang="el-GR"/>
            <a:t>Συχνοτική Διαφορική Λήψη</a:t>
          </a:r>
          <a:endParaRPr lang="en-US"/>
        </a:p>
      </dgm:t>
    </dgm:pt>
    <dgm:pt modelId="{CA5DEDF6-C998-45CF-BC7D-3B72FC506D32}" type="parTrans" cxnId="{3FA6C7EF-61EC-4F6E-9ACD-C36734A52516}">
      <dgm:prSet/>
      <dgm:spPr/>
      <dgm:t>
        <a:bodyPr/>
        <a:lstStyle/>
        <a:p>
          <a:endParaRPr lang="en-US"/>
        </a:p>
      </dgm:t>
    </dgm:pt>
    <dgm:pt modelId="{2B2C0F99-51C4-489D-9926-500D9DA2C5FF}" type="sibTrans" cxnId="{3FA6C7EF-61EC-4F6E-9ACD-C36734A52516}">
      <dgm:prSet/>
      <dgm:spPr/>
      <dgm:t>
        <a:bodyPr/>
        <a:lstStyle/>
        <a:p>
          <a:endParaRPr lang="en-US"/>
        </a:p>
      </dgm:t>
    </dgm:pt>
    <dgm:pt modelId="{57224D92-B8A0-4726-A52C-D7D1882F6F9A}">
      <dgm:prSet/>
      <dgm:spPr/>
      <dgm:t>
        <a:bodyPr/>
        <a:lstStyle/>
        <a:p>
          <a:r>
            <a:rPr lang="el-GR"/>
            <a:t>Λήψη αντιγράφων σε διαφορετικές συχνότητες, π.χ. </a:t>
          </a:r>
          <a:r>
            <a:rPr lang="en-US"/>
            <a:t>OFDM.</a:t>
          </a:r>
        </a:p>
      </dgm:t>
    </dgm:pt>
    <dgm:pt modelId="{3AD24368-B114-40A5-ADFE-BEB8580514DC}" type="parTrans" cxnId="{F277BCFF-E74D-41A0-8AF5-C48DB298C645}">
      <dgm:prSet/>
      <dgm:spPr/>
      <dgm:t>
        <a:bodyPr/>
        <a:lstStyle/>
        <a:p>
          <a:endParaRPr lang="en-US"/>
        </a:p>
      </dgm:t>
    </dgm:pt>
    <dgm:pt modelId="{28209FB7-51D4-42D4-A694-92026890D7F6}" type="sibTrans" cxnId="{F277BCFF-E74D-41A0-8AF5-C48DB298C645}">
      <dgm:prSet/>
      <dgm:spPr/>
      <dgm:t>
        <a:bodyPr/>
        <a:lstStyle/>
        <a:p>
          <a:endParaRPr lang="en-US"/>
        </a:p>
      </dgm:t>
    </dgm:pt>
    <dgm:pt modelId="{B6CB99E2-BDC3-462E-88CB-F9F761CE6536}" type="pres">
      <dgm:prSet presAssocID="{BF2F71B7-832D-456E-831E-F1B198FE3A8A}" presName="linear" presStyleCnt="0">
        <dgm:presLayoutVars>
          <dgm:animLvl val="lvl"/>
          <dgm:resizeHandles val="exact"/>
        </dgm:presLayoutVars>
      </dgm:prSet>
      <dgm:spPr/>
    </dgm:pt>
    <dgm:pt modelId="{457888DA-0894-4FA5-8982-F991BBD8AC53}" type="pres">
      <dgm:prSet presAssocID="{844AA3A6-7DD4-45F4-8F97-2F56C1D9035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E2CEC9-35F7-42A4-9EE9-0DF064F333B8}" type="pres">
      <dgm:prSet presAssocID="{795594D4-96DB-4AF1-B48E-4990BF1CA673}" presName="spacer" presStyleCnt="0"/>
      <dgm:spPr/>
    </dgm:pt>
    <dgm:pt modelId="{6ABE3F66-7998-4B35-A91F-96E89E27CF60}" type="pres">
      <dgm:prSet presAssocID="{29FD2269-B9DC-420B-A89F-33161A74CA7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2AEF90-C48B-4678-AFC7-5134480A8E4D}" type="pres">
      <dgm:prSet presAssocID="{29FD2269-B9DC-420B-A89F-33161A74CA72}" presName="childText" presStyleLbl="revTx" presStyleIdx="0" presStyleCnt="3">
        <dgm:presLayoutVars>
          <dgm:bulletEnabled val="1"/>
        </dgm:presLayoutVars>
      </dgm:prSet>
      <dgm:spPr/>
    </dgm:pt>
    <dgm:pt modelId="{37A0135C-F2C8-461D-94BF-E8F6B2B13BD4}" type="pres">
      <dgm:prSet presAssocID="{A700BB4E-570F-41FC-B49F-C04E28A9F90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4D9CCDC-92D4-4769-864D-DBBA4B9819CB}" type="pres">
      <dgm:prSet presAssocID="{A700BB4E-570F-41FC-B49F-C04E28A9F909}" presName="childText" presStyleLbl="revTx" presStyleIdx="1" presStyleCnt="3">
        <dgm:presLayoutVars>
          <dgm:bulletEnabled val="1"/>
        </dgm:presLayoutVars>
      </dgm:prSet>
      <dgm:spPr/>
    </dgm:pt>
    <dgm:pt modelId="{6E72769C-2C9C-4D38-93D0-449DD862CA68}" type="pres">
      <dgm:prSet presAssocID="{2F4A4025-075D-4222-9135-CF1309550E8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4E3ECBD-0C07-454F-BE0B-AB624001A3DE}" type="pres">
      <dgm:prSet presAssocID="{2F4A4025-075D-4222-9135-CF1309550E8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13F6B10-1829-4892-B62F-EBC407E1C92B}" type="presOf" srcId="{6647A516-84A3-4E55-91EC-CF133D84F825}" destId="{4A2AEF90-C48B-4678-AFC7-5134480A8E4D}" srcOrd="0" destOrd="0" presId="urn:microsoft.com/office/officeart/2005/8/layout/vList2"/>
    <dgm:cxn modelId="{60614617-8C46-4454-8368-3DE42A0A6897}" type="presOf" srcId="{57224D92-B8A0-4726-A52C-D7D1882F6F9A}" destId="{34E3ECBD-0C07-454F-BE0B-AB624001A3DE}" srcOrd="0" destOrd="0" presId="urn:microsoft.com/office/officeart/2005/8/layout/vList2"/>
    <dgm:cxn modelId="{4C83655C-B5CA-4E13-B41A-D5E7872D4038}" type="presOf" srcId="{A700BB4E-570F-41FC-B49F-C04E28A9F909}" destId="{37A0135C-F2C8-461D-94BF-E8F6B2B13BD4}" srcOrd="0" destOrd="0" presId="urn:microsoft.com/office/officeart/2005/8/layout/vList2"/>
    <dgm:cxn modelId="{A2DB7546-4AD2-4423-AD1C-7EE70C2E5D0F}" srcId="{BF2F71B7-832D-456E-831E-F1B198FE3A8A}" destId="{A700BB4E-570F-41FC-B49F-C04E28A9F909}" srcOrd="2" destOrd="0" parTransId="{747DEC83-994D-4C4F-8E0E-AD45D4C9913C}" sibTransId="{FC859365-8A29-4A8E-B5A3-C29453FB49BD}"/>
    <dgm:cxn modelId="{AF8A714E-13D4-4F49-9AD5-7EF417B06481}" type="presOf" srcId="{29FD2269-B9DC-420B-A89F-33161A74CA72}" destId="{6ABE3F66-7998-4B35-A91F-96E89E27CF60}" srcOrd="0" destOrd="0" presId="urn:microsoft.com/office/officeart/2005/8/layout/vList2"/>
    <dgm:cxn modelId="{E5F71476-FE12-4952-8D52-953607F0A9BB}" srcId="{A700BB4E-570F-41FC-B49F-C04E28A9F909}" destId="{74DE89AA-942E-4F2B-8672-B7F32B7FB0A6}" srcOrd="0" destOrd="0" parTransId="{12411798-0FBF-4915-BEA0-04D6F790D986}" sibTransId="{12C93248-7589-4763-A771-7B23C14F819E}"/>
    <dgm:cxn modelId="{98822681-1A88-4CF7-B53D-A00B136B9B14}" type="presOf" srcId="{844AA3A6-7DD4-45F4-8F97-2F56C1D90354}" destId="{457888DA-0894-4FA5-8982-F991BBD8AC53}" srcOrd="0" destOrd="0" presId="urn:microsoft.com/office/officeart/2005/8/layout/vList2"/>
    <dgm:cxn modelId="{08C00686-12D2-4DF4-9898-4996173A2BE1}" type="presOf" srcId="{B9EF542F-60A6-4DFF-B021-1C57D5D46704}" destId="{4A2AEF90-C48B-4678-AFC7-5134480A8E4D}" srcOrd="0" destOrd="1" presId="urn:microsoft.com/office/officeart/2005/8/layout/vList2"/>
    <dgm:cxn modelId="{062D179A-72E6-4D37-8276-5741583458C1}" type="presOf" srcId="{2F4A4025-075D-4222-9135-CF1309550E85}" destId="{6E72769C-2C9C-4D38-93D0-449DD862CA68}" srcOrd="0" destOrd="0" presId="urn:microsoft.com/office/officeart/2005/8/layout/vList2"/>
    <dgm:cxn modelId="{51BC2CA3-DE30-4451-A595-0EB015E55209}" srcId="{29FD2269-B9DC-420B-A89F-33161A74CA72}" destId="{F90AE39F-9E77-40A2-A443-84AE753B8A01}" srcOrd="2" destOrd="0" parTransId="{E2526BB6-FC02-4AFA-BA07-72841AC2AE3F}" sibTransId="{333B301E-C6A9-47A5-99AF-2825F3C14CC0}"/>
    <dgm:cxn modelId="{C74913AF-5063-444C-82A8-9D3E612F1BC0}" srcId="{29FD2269-B9DC-420B-A89F-33161A74CA72}" destId="{6647A516-84A3-4E55-91EC-CF133D84F825}" srcOrd="0" destOrd="0" parTransId="{B21075A1-482D-4471-A85F-CC50CE0C0862}" sibTransId="{C2F40A4E-8039-4999-81BC-76ECAE4539A1}"/>
    <dgm:cxn modelId="{D80E75B8-25A9-47B1-ABDB-1E519BB98EA5}" type="presOf" srcId="{74DE89AA-942E-4F2B-8672-B7F32B7FB0A6}" destId="{94D9CCDC-92D4-4769-864D-DBBA4B9819CB}" srcOrd="0" destOrd="0" presId="urn:microsoft.com/office/officeart/2005/8/layout/vList2"/>
    <dgm:cxn modelId="{D05A4EBC-5D16-4C74-B2BD-E8E252E92D13}" type="presOf" srcId="{BF2F71B7-832D-456E-831E-F1B198FE3A8A}" destId="{B6CB99E2-BDC3-462E-88CB-F9F761CE6536}" srcOrd="0" destOrd="0" presId="urn:microsoft.com/office/officeart/2005/8/layout/vList2"/>
    <dgm:cxn modelId="{DD8340C4-4A8F-4DBE-9CF5-3CAE030F2431}" srcId="{BF2F71B7-832D-456E-831E-F1B198FE3A8A}" destId="{29FD2269-B9DC-420B-A89F-33161A74CA72}" srcOrd="1" destOrd="0" parTransId="{4F18D163-1BE5-4CCB-9CF4-B55AC8995F56}" sibTransId="{DA757287-2E7F-46F4-B587-732F7338D8BE}"/>
    <dgm:cxn modelId="{B923ECDD-588D-436B-B552-F7784C90A0DB}" srcId="{29FD2269-B9DC-420B-A89F-33161A74CA72}" destId="{B9EF542F-60A6-4DFF-B021-1C57D5D46704}" srcOrd="1" destOrd="0" parTransId="{A03C0519-2568-46F1-A138-E913722620F3}" sibTransId="{BB84B768-7B88-497C-A0F4-2F1FAF302A79}"/>
    <dgm:cxn modelId="{8AE941E3-2413-4E49-91C6-5DA37BF9B386}" srcId="{BF2F71B7-832D-456E-831E-F1B198FE3A8A}" destId="{844AA3A6-7DD4-45F4-8F97-2F56C1D90354}" srcOrd="0" destOrd="0" parTransId="{CA872AC3-80BA-45A8-9BC7-B6D56C564310}" sibTransId="{795594D4-96DB-4AF1-B48E-4990BF1CA673}"/>
    <dgm:cxn modelId="{223A78E9-2890-4EA3-BECA-95ED31B6A101}" type="presOf" srcId="{F90AE39F-9E77-40A2-A443-84AE753B8A01}" destId="{4A2AEF90-C48B-4678-AFC7-5134480A8E4D}" srcOrd="0" destOrd="2" presId="urn:microsoft.com/office/officeart/2005/8/layout/vList2"/>
    <dgm:cxn modelId="{3FA6C7EF-61EC-4F6E-9ACD-C36734A52516}" srcId="{BF2F71B7-832D-456E-831E-F1B198FE3A8A}" destId="{2F4A4025-075D-4222-9135-CF1309550E85}" srcOrd="3" destOrd="0" parTransId="{CA5DEDF6-C998-45CF-BC7D-3B72FC506D32}" sibTransId="{2B2C0F99-51C4-489D-9926-500D9DA2C5FF}"/>
    <dgm:cxn modelId="{F277BCFF-E74D-41A0-8AF5-C48DB298C645}" srcId="{2F4A4025-075D-4222-9135-CF1309550E85}" destId="{57224D92-B8A0-4726-A52C-D7D1882F6F9A}" srcOrd="0" destOrd="0" parTransId="{3AD24368-B114-40A5-ADFE-BEB8580514DC}" sibTransId="{28209FB7-51D4-42D4-A694-92026890D7F6}"/>
    <dgm:cxn modelId="{EFA8ED86-4E8B-42A9-A91A-2A5BD19EE282}" type="presParOf" srcId="{B6CB99E2-BDC3-462E-88CB-F9F761CE6536}" destId="{457888DA-0894-4FA5-8982-F991BBD8AC53}" srcOrd="0" destOrd="0" presId="urn:microsoft.com/office/officeart/2005/8/layout/vList2"/>
    <dgm:cxn modelId="{AEF42A7E-369B-45C0-8C1E-934904E96846}" type="presParOf" srcId="{B6CB99E2-BDC3-462E-88CB-F9F761CE6536}" destId="{2EE2CEC9-35F7-42A4-9EE9-0DF064F333B8}" srcOrd="1" destOrd="0" presId="urn:microsoft.com/office/officeart/2005/8/layout/vList2"/>
    <dgm:cxn modelId="{35887E98-A17B-4C3C-A7E7-E3CB5367CABE}" type="presParOf" srcId="{B6CB99E2-BDC3-462E-88CB-F9F761CE6536}" destId="{6ABE3F66-7998-4B35-A91F-96E89E27CF60}" srcOrd="2" destOrd="0" presId="urn:microsoft.com/office/officeart/2005/8/layout/vList2"/>
    <dgm:cxn modelId="{3F10DA23-5A14-4320-A19C-0EAE1D448991}" type="presParOf" srcId="{B6CB99E2-BDC3-462E-88CB-F9F761CE6536}" destId="{4A2AEF90-C48B-4678-AFC7-5134480A8E4D}" srcOrd="3" destOrd="0" presId="urn:microsoft.com/office/officeart/2005/8/layout/vList2"/>
    <dgm:cxn modelId="{4C09FB54-2197-46EA-890C-485C4E9192EC}" type="presParOf" srcId="{B6CB99E2-BDC3-462E-88CB-F9F761CE6536}" destId="{37A0135C-F2C8-461D-94BF-E8F6B2B13BD4}" srcOrd="4" destOrd="0" presId="urn:microsoft.com/office/officeart/2005/8/layout/vList2"/>
    <dgm:cxn modelId="{C7548812-948B-41A4-ACB4-4649F89893A3}" type="presParOf" srcId="{B6CB99E2-BDC3-462E-88CB-F9F761CE6536}" destId="{94D9CCDC-92D4-4769-864D-DBBA4B9819CB}" srcOrd="5" destOrd="0" presId="urn:microsoft.com/office/officeart/2005/8/layout/vList2"/>
    <dgm:cxn modelId="{2FD54C9C-E1E5-4453-9124-C672A7B46275}" type="presParOf" srcId="{B6CB99E2-BDC3-462E-88CB-F9F761CE6536}" destId="{6E72769C-2C9C-4D38-93D0-449DD862CA68}" srcOrd="6" destOrd="0" presId="urn:microsoft.com/office/officeart/2005/8/layout/vList2"/>
    <dgm:cxn modelId="{54331C92-FA65-4FDE-818C-00FCF500417C}" type="presParOf" srcId="{B6CB99E2-BDC3-462E-88CB-F9F761CE6536}" destId="{34E3ECBD-0C07-454F-BE0B-AB624001A3D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2D5A8-8E9E-479D-B425-744D551B6340}">
      <dsp:nvSpPr>
        <dsp:cNvPr id="0" name=""/>
        <dsp:cNvSpPr/>
      </dsp:nvSpPr>
      <dsp:spPr>
        <a:xfrm>
          <a:off x="0" y="477"/>
          <a:ext cx="583790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DBB7A-C3BA-46A2-9AF2-A3A6A61B3211}">
      <dsp:nvSpPr>
        <dsp:cNvPr id="0" name=""/>
        <dsp:cNvSpPr/>
      </dsp:nvSpPr>
      <dsp:spPr>
        <a:xfrm>
          <a:off x="0" y="477"/>
          <a:ext cx="5837903" cy="782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1" kern="1200" dirty="0"/>
            <a:t>Μη-Επίγεια Δίκτυα Επικοινωνιών</a:t>
          </a:r>
          <a:endParaRPr lang="en-US" sz="2100" kern="1200" dirty="0"/>
        </a:p>
      </dsp:txBody>
      <dsp:txXfrm>
        <a:off x="0" y="477"/>
        <a:ext cx="5837903" cy="782548"/>
      </dsp:txXfrm>
    </dsp:sp>
    <dsp:sp modelId="{143CBF75-F440-413F-813E-B66DE73D9007}">
      <dsp:nvSpPr>
        <dsp:cNvPr id="0" name=""/>
        <dsp:cNvSpPr/>
      </dsp:nvSpPr>
      <dsp:spPr>
        <a:xfrm>
          <a:off x="0" y="783026"/>
          <a:ext cx="583790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40C34-225F-4440-B4E7-B3DE1FFCB03C}">
      <dsp:nvSpPr>
        <dsp:cNvPr id="0" name=""/>
        <dsp:cNvSpPr/>
      </dsp:nvSpPr>
      <dsp:spPr>
        <a:xfrm>
          <a:off x="0" y="783026"/>
          <a:ext cx="5837903" cy="782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1" kern="1200"/>
            <a:t>Δορυφορικές Επικοινωνίες</a:t>
          </a:r>
          <a:endParaRPr lang="en-US" sz="2100" kern="1200"/>
        </a:p>
      </dsp:txBody>
      <dsp:txXfrm>
        <a:off x="0" y="783026"/>
        <a:ext cx="5837903" cy="782548"/>
      </dsp:txXfrm>
    </dsp:sp>
    <dsp:sp modelId="{FDAED638-2526-4078-9559-684ECE8135A8}">
      <dsp:nvSpPr>
        <dsp:cNvPr id="0" name=""/>
        <dsp:cNvSpPr/>
      </dsp:nvSpPr>
      <dsp:spPr>
        <a:xfrm>
          <a:off x="0" y="1565575"/>
          <a:ext cx="583790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3873E-DB37-46C0-8527-1475183FB458}">
      <dsp:nvSpPr>
        <dsp:cNvPr id="0" name=""/>
        <dsp:cNvSpPr/>
      </dsp:nvSpPr>
      <dsp:spPr>
        <a:xfrm>
          <a:off x="0" y="1565575"/>
          <a:ext cx="5837903" cy="782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1" kern="1200"/>
            <a:t>Διαφορική Λήψη (</a:t>
          </a:r>
          <a:r>
            <a:rPr lang="en-US" sz="2100" b="1" kern="1200"/>
            <a:t>Wireless Diversity)</a:t>
          </a:r>
          <a:endParaRPr lang="en-US" sz="2100" kern="1200"/>
        </a:p>
      </dsp:txBody>
      <dsp:txXfrm>
        <a:off x="0" y="1565575"/>
        <a:ext cx="5837903" cy="782548"/>
      </dsp:txXfrm>
    </dsp:sp>
    <dsp:sp modelId="{02E0BD39-16A3-413B-B58D-27782049AB4D}">
      <dsp:nvSpPr>
        <dsp:cNvPr id="0" name=""/>
        <dsp:cNvSpPr/>
      </dsp:nvSpPr>
      <dsp:spPr>
        <a:xfrm>
          <a:off x="0" y="2348123"/>
          <a:ext cx="583790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CF34-9128-489D-9706-FF8636B902E6}">
      <dsp:nvSpPr>
        <dsp:cNvPr id="0" name=""/>
        <dsp:cNvSpPr/>
      </dsp:nvSpPr>
      <dsp:spPr>
        <a:xfrm>
          <a:off x="0" y="2348123"/>
          <a:ext cx="5837903" cy="782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1" kern="1200"/>
            <a:t>Μοντελοποίηση Μη-Επίγειων Δικτύων</a:t>
          </a:r>
          <a:endParaRPr lang="en-US" sz="2100" kern="1200"/>
        </a:p>
      </dsp:txBody>
      <dsp:txXfrm>
        <a:off x="0" y="2348123"/>
        <a:ext cx="5837903" cy="782548"/>
      </dsp:txXfrm>
    </dsp:sp>
    <dsp:sp modelId="{8C30F678-4F0B-4A31-A08F-BB5E82D8B070}">
      <dsp:nvSpPr>
        <dsp:cNvPr id="0" name=""/>
        <dsp:cNvSpPr/>
      </dsp:nvSpPr>
      <dsp:spPr>
        <a:xfrm>
          <a:off x="0" y="3130672"/>
          <a:ext cx="583790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BE7E6-EBD2-4987-BBD3-770F5C40EEA2}">
      <dsp:nvSpPr>
        <dsp:cNvPr id="0" name=""/>
        <dsp:cNvSpPr/>
      </dsp:nvSpPr>
      <dsp:spPr>
        <a:xfrm>
          <a:off x="0" y="3130672"/>
          <a:ext cx="5837903" cy="782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1" kern="1200"/>
            <a:t>Προσαρμοστική Διαφορική Λήψη υπό αβέβαιες συνθήκες καναλιού</a:t>
          </a:r>
          <a:endParaRPr lang="en-US" sz="2100" kern="1200"/>
        </a:p>
      </dsp:txBody>
      <dsp:txXfrm>
        <a:off x="0" y="3130672"/>
        <a:ext cx="5837903" cy="782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888DA-0894-4FA5-8982-F991BBD8AC53}">
      <dsp:nvSpPr>
        <dsp:cNvPr id="0" name=""/>
        <dsp:cNvSpPr/>
      </dsp:nvSpPr>
      <dsp:spPr>
        <a:xfrm>
          <a:off x="0" y="6619"/>
          <a:ext cx="6666833" cy="687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/>
            <a:t>Λήψη πλεονασματικής πληροφορίας</a:t>
          </a:r>
          <a:endParaRPr lang="en-US" sz="2800" kern="1200"/>
        </a:p>
      </dsp:txBody>
      <dsp:txXfrm>
        <a:off x="33583" y="40202"/>
        <a:ext cx="6599667" cy="620794"/>
      </dsp:txXfrm>
    </dsp:sp>
    <dsp:sp modelId="{6ABE3F66-7998-4B35-A91F-96E89E27CF60}">
      <dsp:nvSpPr>
        <dsp:cNvPr id="0" name=""/>
        <dsp:cNvSpPr/>
      </dsp:nvSpPr>
      <dsp:spPr>
        <a:xfrm>
          <a:off x="0" y="775220"/>
          <a:ext cx="6666833" cy="68796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/>
            <a:t>Χωρική Διαφορική Λήψη</a:t>
          </a:r>
          <a:endParaRPr lang="en-US" sz="2800" kern="1200"/>
        </a:p>
      </dsp:txBody>
      <dsp:txXfrm>
        <a:off x="33583" y="808803"/>
        <a:ext cx="6599667" cy="620794"/>
      </dsp:txXfrm>
    </dsp:sp>
    <dsp:sp modelId="{4A2AEF90-C48B-4678-AFC7-5134480A8E4D}">
      <dsp:nvSpPr>
        <dsp:cNvPr id="0" name=""/>
        <dsp:cNvSpPr/>
      </dsp:nvSpPr>
      <dsp:spPr>
        <a:xfrm>
          <a:off x="0" y="1463180"/>
          <a:ext cx="6666833" cy="144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200" kern="1200"/>
            <a:t>Αξιοποίηση της πολυόδευσης (</a:t>
          </a:r>
          <a:r>
            <a:rPr lang="en-US" sz="2200" kern="1200"/>
            <a:t>multipath)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200" kern="1200"/>
            <a:t>Λήψη αντιγράφων από διαφορετικές κεραίες, κατάλληλα τοποθετημένες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200" kern="1200"/>
            <a:t>Τεχνικές συνδυασμού: </a:t>
          </a:r>
          <a:r>
            <a:rPr lang="en-US" sz="2200" kern="1200"/>
            <a:t>SC, MRC, EGC</a:t>
          </a:r>
        </a:p>
      </dsp:txBody>
      <dsp:txXfrm>
        <a:off x="0" y="1463180"/>
        <a:ext cx="6666833" cy="1449000"/>
      </dsp:txXfrm>
    </dsp:sp>
    <dsp:sp modelId="{37A0135C-F2C8-461D-94BF-E8F6B2B13BD4}">
      <dsp:nvSpPr>
        <dsp:cNvPr id="0" name=""/>
        <dsp:cNvSpPr/>
      </dsp:nvSpPr>
      <dsp:spPr>
        <a:xfrm>
          <a:off x="0" y="2912180"/>
          <a:ext cx="6666833" cy="68796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/>
            <a:t>Χρονική Διαφορική Λήψη</a:t>
          </a:r>
          <a:endParaRPr lang="en-US" sz="2800" kern="1200"/>
        </a:p>
      </dsp:txBody>
      <dsp:txXfrm>
        <a:off x="33583" y="2945763"/>
        <a:ext cx="6599667" cy="620794"/>
      </dsp:txXfrm>
    </dsp:sp>
    <dsp:sp modelId="{94D9CCDC-92D4-4769-864D-DBBA4B9819CB}">
      <dsp:nvSpPr>
        <dsp:cNvPr id="0" name=""/>
        <dsp:cNvSpPr/>
      </dsp:nvSpPr>
      <dsp:spPr>
        <a:xfrm>
          <a:off x="0" y="3600140"/>
          <a:ext cx="6666833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200" kern="1200"/>
            <a:t>Λήψη αντιγράφων σε διαφορετικές χρονοσχισμές.</a:t>
          </a:r>
          <a:endParaRPr lang="en-US" sz="2200" kern="1200"/>
        </a:p>
      </dsp:txBody>
      <dsp:txXfrm>
        <a:off x="0" y="3600140"/>
        <a:ext cx="6666833" cy="463680"/>
      </dsp:txXfrm>
    </dsp:sp>
    <dsp:sp modelId="{6E72769C-2C9C-4D38-93D0-449DD862CA68}">
      <dsp:nvSpPr>
        <dsp:cNvPr id="0" name=""/>
        <dsp:cNvSpPr/>
      </dsp:nvSpPr>
      <dsp:spPr>
        <a:xfrm>
          <a:off x="0" y="4063820"/>
          <a:ext cx="6666833" cy="6879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/>
            <a:t>Συχνοτική Διαφορική Λήψη</a:t>
          </a:r>
          <a:endParaRPr lang="en-US" sz="2800" kern="1200"/>
        </a:p>
      </dsp:txBody>
      <dsp:txXfrm>
        <a:off x="33583" y="4097403"/>
        <a:ext cx="6599667" cy="620794"/>
      </dsp:txXfrm>
    </dsp:sp>
    <dsp:sp modelId="{34E3ECBD-0C07-454F-BE0B-AB624001A3DE}">
      <dsp:nvSpPr>
        <dsp:cNvPr id="0" name=""/>
        <dsp:cNvSpPr/>
      </dsp:nvSpPr>
      <dsp:spPr>
        <a:xfrm>
          <a:off x="0" y="4751779"/>
          <a:ext cx="6666833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200" kern="1200"/>
            <a:t>Λήψη αντιγράφων σε διαφορετικές συχνότητες, π.χ. </a:t>
          </a:r>
          <a:r>
            <a:rPr lang="en-US" sz="2200" kern="1200"/>
            <a:t>OFDM.</a:t>
          </a:r>
        </a:p>
      </dsp:txBody>
      <dsp:txXfrm>
        <a:off x="0" y="4751779"/>
        <a:ext cx="6666833" cy="695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BF3F-A016-866A-BB9C-54E14103E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6316D-FA80-CE4F-AE0E-13264E4F4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12840-B6AF-FB58-7E25-2C638544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38B31-9F21-204E-B2BD-C6CCC653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303FC-2145-EB5D-ADC2-7F9B7B3E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24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9F63-474D-5CC3-B9F1-636C7CCB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D6A4F-9631-2AD6-D1A7-20FCEF8C6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F5BD2-6EF4-BBAB-1E44-6C5AFFBF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79035-28C6-46A2-EE46-53EF90C0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CB2F3-5A6D-2BA5-345B-751821C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BC7DE6-07E6-0268-2B5F-1D34FBB03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6EF008-EBBA-2E49-9539-888B2E161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9566-FE27-F3F4-5B2F-4A363D962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87AAD-F018-EFE0-075B-86E64779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744C9-D937-356A-41DD-104BC265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79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3A19-DACA-D1A6-8961-0AF7D99E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69BE-7533-77DC-1482-65599729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7094C-89E9-AF88-361D-8058813D7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00FFE-7537-25C1-7B3E-17C8A8E5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DA1B-2B7F-B6FA-686B-B3584C70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52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7964-C789-CC6A-F8E6-60BD82D8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558C-1EE1-212E-7EBB-A0D493009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E787-185F-78FC-DB67-D8B3A1DED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927E8-C18F-307D-468B-6584E001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F387F-957E-4E14-6DB9-E424073B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74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B4EF-FA09-8174-A88E-E95F905D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3F9C-C39F-509B-9160-B037BF3BD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8D345-5824-B379-E68B-97C587CAB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3F976-3E11-AC1E-E628-43F183D6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FC0B1-D4D2-BFBC-4590-85CD6257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2C0DF-FD7E-F9C8-9CC9-53411CE3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6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F1F2-7F6E-7D6F-2325-30EE65C9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E6F00-03A6-7BB4-60C0-8B063A743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4FACF-E7B4-5433-15BB-B2AB0B627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A1CA2-5BB5-A371-98CC-EAB55EF819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8B6C2-0F44-222A-83A6-04EF6CCB9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A05123-2085-79F0-711D-8A7958322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F0D8D-0B08-C333-0905-2EED89899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6729C-3C8A-8C6A-F7A8-7E0E1F65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827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45BB-1F68-2891-0542-E601BE6F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F74A0-911C-A899-13F6-6FAC73E3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B7B02-3572-8757-217E-B9C9F46F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BFC6B-3F15-968F-68AE-FEA50FC7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02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9079D-D3AA-1602-8FC1-352FF94B1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6C6969-D773-7B9C-7EB7-99838AF4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C7244-43C8-680E-5D73-C9633828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981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8FFC-B40C-328B-4443-BBEAFBED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93D1-4DA5-20C3-EAFE-8A9AF6B40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2FBDF-D7F6-2DEB-280F-3003B47EA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A31AC-B3BA-B962-EA36-2F5BF860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D63CB-F65B-4A89-A2FF-EBCAFC4A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2B0D1-8721-9D43-161D-4B42E068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74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947A-549F-B3DF-DD1E-4B25C926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9D7B9-2E9B-ACDB-AA22-3FFAAC567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A3EF6-6974-D8AC-7CF2-573423B9E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9AC86-4AAB-0229-76EC-60E534CBF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DE4F4-623D-0547-5132-CD469E016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B3FA8-FBA0-C73E-ED0D-C83FCF9C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169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F73E9-8094-3B70-F40B-007B8DE12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D21B8-3559-6F95-B01D-772B91912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4D16D-50E8-2D60-5BF3-22EDF2039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5D7890-EAF7-4AA9-B40E-8F3E2897B075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0F744-DAE3-6817-DA96-E5386E10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6B5F8-2441-4E82-3DD9-47AE705BE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BF6701-1BB8-4677-AC61-EE9EE1240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06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atnogs.org/Main_Pag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anritsu-in-collaboration-with-sony-semiconductor-israel-validates-the-industrys-first-non-terrestrial-network-ntn-nb-iot-test-case-in-cag76/5g-signal-communication-mast-concept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arth-space-satellites-tracking-79533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36F3-FA20-D5F2-1228-C24CE7D04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1630"/>
            <a:ext cx="9144000" cy="1739984"/>
          </a:xfrm>
        </p:spPr>
        <p:txBody>
          <a:bodyPr>
            <a:noAutofit/>
          </a:bodyPr>
          <a:lstStyle/>
          <a:p>
            <a:r>
              <a:rPr lang="el-GR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Μοντελοποίηση και Εκτίμηση Επίδοσης Μηχανισμών Διαφορικής Λήψης σε 5G &amp;</a:t>
            </a:r>
            <a:br>
              <a:rPr lang="el-GR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l-GR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Beyond Μη-επίγεια Δίκτυα</a:t>
            </a:r>
            <a:endParaRPr lang="en-GB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9BBAB-12AB-B948-E96A-86CECD12E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5648" y="4129846"/>
            <a:ext cx="9144000" cy="888107"/>
          </a:xfrm>
        </p:spPr>
        <p:txBody>
          <a:bodyPr>
            <a:normAutofit/>
          </a:bodyPr>
          <a:lstStyle/>
          <a:p>
            <a:r>
              <a:rPr lang="el-GR" b="1" spc="50" dirty="0"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Άρης Τιμοτίεβιτς</a:t>
            </a:r>
            <a:endParaRPr lang="en-US" b="1" spc="50" dirty="0">
              <a:ln w="9525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n-GB" b="1" spc="50" dirty="0"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M023123007</a:t>
            </a:r>
          </a:p>
          <a:p>
            <a:endParaRPr lang="en-GB" b="1" spc="50" dirty="0">
              <a:ln w="9525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red silhouette of a person on a horse&#10;&#10;AI-generated content may be incorrect.">
            <a:extLst>
              <a:ext uri="{FF2B5EF4-FFF2-40B4-BE49-F238E27FC236}">
                <a16:creationId xmlns:a16="http://schemas.microsoft.com/office/drawing/2014/main" id="{6C0DF839-6DDC-9D63-6172-AFB340EEB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09344" cy="1609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C2F3E-C59B-25D6-8874-4DC8F0601E18}"/>
              </a:ext>
            </a:extLst>
          </p:cNvPr>
          <p:cNvSpPr txBox="1"/>
          <p:nvPr/>
        </p:nvSpPr>
        <p:spPr>
          <a:xfrm>
            <a:off x="1609344" y="204507"/>
            <a:ext cx="4718304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l-GR" b="1" dirty="0">
                <a:ln/>
                <a:solidFill>
                  <a:schemeClr val="accent4"/>
                </a:solidFill>
              </a:rPr>
              <a:t>ΣΧΟΛΗ ΤΕΧΝΟΛΟΓΙΑΣ</a:t>
            </a:r>
          </a:p>
          <a:p>
            <a:r>
              <a:rPr lang="el-GR" b="1" dirty="0">
                <a:ln/>
                <a:solidFill>
                  <a:schemeClr val="accent4"/>
                </a:solidFill>
              </a:rPr>
              <a:t>ΤΜΗΜΑ ΨΗΦΙΑΚΩΝ ΣΥΣΤΗΜΑΤΩΝ</a:t>
            </a:r>
          </a:p>
          <a:p>
            <a:r>
              <a:rPr lang="el-GR" b="1" dirty="0">
                <a:ln/>
                <a:solidFill>
                  <a:schemeClr val="accent4"/>
                </a:solidFill>
              </a:rPr>
              <a:t>Π.Μ.Σ. «Σύγχρονα Συστήματα Επικοινωνιών και Διαδίκτυο των Πραγμάτων»</a:t>
            </a:r>
            <a:endParaRPr lang="en-GB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9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D212B-C56C-76A2-8C4F-9D1771AD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Δορυφορικές Επικοινωνίες – 2/2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CD6440-7AB0-EFDE-AB0A-879B0B345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119" y="2779017"/>
            <a:ext cx="6766308" cy="265577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0C0A59-9BDF-A07F-AD53-93E42856729C}"/>
              </a:ext>
            </a:extLst>
          </p:cNvPr>
          <p:cNvGrpSpPr/>
          <p:nvPr/>
        </p:nvGrpSpPr>
        <p:grpSpPr>
          <a:xfrm>
            <a:off x="7441524" y="2218308"/>
            <a:ext cx="4198357" cy="3997831"/>
            <a:chOff x="5500062" y="1665019"/>
            <a:chExt cx="5015537" cy="47759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563160-B9BE-B428-560D-002B2AF7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0062" y="1665019"/>
              <a:ext cx="3466225" cy="47693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163B37-C94E-9B2D-6F29-A7D1C02E9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6286" y="1675885"/>
              <a:ext cx="1549313" cy="4765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591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DB3503-E695-27FD-EA38-0F3A64D6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Διαφορική Λήψη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CEF66A-F36F-D0B3-7019-03E6FB981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9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7E1E8-BA36-8241-D6FB-AC1CD1EA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l-GR" sz="4000">
                <a:solidFill>
                  <a:srgbClr val="FFFFFF"/>
                </a:solidFill>
              </a:rPr>
              <a:t>Διαφορική Λήψη</a:t>
            </a:r>
            <a:endParaRPr lang="en-GB" sz="400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6742605-D2C5-9A45-AB51-26EF2CFE15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90445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091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DF032-DF6F-B42C-E006-ECCCEC53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/>
              <a:t>Επιδόσεις Τεχνικών Διαφορικής Λήψης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CF8DB1-3AE4-1B6C-18C4-374728E1E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783" y="2662060"/>
            <a:ext cx="3854146" cy="28906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33A9ADB-C4C1-B087-2A02-60056239F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8083" y="2662060"/>
            <a:ext cx="3854146" cy="289061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52DAAD8-71D7-7A0C-E133-8062A2C06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2383" y="2662060"/>
            <a:ext cx="3854146" cy="289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8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518-74D9-D304-3259-14AAD542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Μοντελοποίηση Μη-Επίγειων Δικτύων</a:t>
            </a:r>
            <a:endParaRPr lang="en-GB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1F591-B506-D64B-6175-B82C57536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729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6F0DF0-EEEF-E870-2FAC-54F87C833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l-GR" sz="5400" dirty="0"/>
              <a:t>Σενάριο #1: </a:t>
            </a:r>
            <a:r>
              <a:rPr lang="en-US" sz="5400" dirty="0"/>
              <a:t>MIMO</a:t>
            </a:r>
            <a:endParaRPr lang="en-GB" sz="54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49142-B75E-B7F7-8E49-97B9D8954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l-GR" sz="2000"/>
              <a:t>Συχνότητα: </a:t>
            </a:r>
            <a:r>
              <a:rPr lang="en-US" sz="2000"/>
              <a:t>30/20 (UL/DL)</a:t>
            </a:r>
          </a:p>
          <a:p>
            <a:r>
              <a:rPr lang="el-GR" sz="2000"/>
              <a:t>Παραβολικές Κεραίες (δ=60 </a:t>
            </a:r>
            <a:r>
              <a:rPr lang="en-US" sz="2000"/>
              <a:t>cm.)</a:t>
            </a:r>
          </a:p>
          <a:p>
            <a:r>
              <a:rPr lang="el-GR" sz="2000"/>
              <a:t>Ισχύς εκπομπής: 3 </a:t>
            </a:r>
            <a:r>
              <a:rPr lang="en-US" sz="2000"/>
              <a:t>dBW (33 dBm)</a:t>
            </a:r>
          </a:p>
          <a:p>
            <a:r>
              <a:rPr lang="el-GR" sz="2000"/>
              <a:t>Ανεξάρτητα κανάλια</a:t>
            </a:r>
          </a:p>
          <a:p>
            <a:r>
              <a:rPr lang="en-US" sz="2000"/>
              <a:t>Regenerative Payload</a:t>
            </a:r>
          </a:p>
          <a:p>
            <a:r>
              <a:rPr lang="el-GR" sz="2000"/>
              <a:t>Δυνατότητες στρέψης κεραίας (</a:t>
            </a:r>
            <a:r>
              <a:rPr lang="en-US" sz="2000"/>
              <a:t>steering)</a:t>
            </a:r>
          </a:p>
          <a:p>
            <a:endParaRPr lang="en-GB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1DC4C-1F72-6F49-8EA6-906E0CE1E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953330"/>
            <a:ext cx="6903720" cy="29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88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A07A3-A3F7-30B4-D10A-5DC4F8C4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7" r="12215" b="-4"/>
          <a:stretch>
            <a:fillRect/>
          </a:stretch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A3D032-A8F5-69BF-E786-8CF29AA8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64"/>
          <a:stretch>
            <a:fillRect/>
          </a:stretch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6319C-AE12-4D9E-118C-34DEA796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380" r="-1" b="20315"/>
          <a:stretch>
            <a:fillRect/>
          </a:stretch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4641C9D-4064-4DFC-FD93-0C1F5418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</a:bodyPr>
          <a:lstStyle/>
          <a:p>
            <a:r>
              <a:rPr lang="el-GR" sz="3400" dirty="0"/>
              <a:t>Σενάριο #1: </a:t>
            </a:r>
            <a:r>
              <a:rPr lang="en-US" sz="3400" dirty="0"/>
              <a:t>MIMO</a:t>
            </a:r>
            <a:endParaRPr lang="en-GB" sz="3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3B141F-A9EE-83E3-494C-A897A485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4600"/>
            <a:ext cx="4922338" cy="3666744"/>
          </a:xfrm>
        </p:spPr>
        <p:txBody>
          <a:bodyPr>
            <a:normAutofit/>
          </a:bodyPr>
          <a:lstStyle/>
          <a:p>
            <a:r>
              <a:rPr lang="el-GR" sz="2000" dirty="0"/>
              <a:t>Κλείσιμο της ζεύξης για υπολογισμό του </a:t>
            </a:r>
            <a:r>
              <a:rPr lang="en-US" sz="2000" dirty="0"/>
              <a:t>SNR.</a:t>
            </a:r>
          </a:p>
          <a:p>
            <a:r>
              <a:rPr lang="el-GR" sz="2000" dirty="0"/>
              <a:t>Μέση Διάρκεια οπτικής επαφής: 9’07’’</a:t>
            </a:r>
          </a:p>
          <a:p>
            <a:r>
              <a:rPr lang="el-GR" sz="2000" dirty="0"/>
              <a:t>Καθυστέρηση διάδοσης: δεκάδες </a:t>
            </a:r>
            <a:r>
              <a:rPr lang="en-US" sz="2000" dirty="0"/>
              <a:t>msec.</a:t>
            </a:r>
          </a:p>
          <a:p>
            <a:r>
              <a:rPr lang="el-GR" sz="2000" dirty="0"/>
              <a:t>Εφαρμογή </a:t>
            </a:r>
            <a:r>
              <a:rPr lang="en-US" sz="2000" dirty="0"/>
              <a:t>SC </a:t>
            </a:r>
            <a:r>
              <a:rPr lang="el-GR" sz="2000" dirty="0"/>
              <a:t>και </a:t>
            </a:r>
            <a:r>
              <a:rPr lang="en-US" sz="2000" dirty="0"/>
              <a:t>MRC</a:t>
            </a:r>
            <a:r>
              <a:rPr lang="el-GR" sz="2000" dirty="0"/>
              <a:t> με βάση το </a:t>
            </a:r>
            <a:r>
              <a:rPr lang="en-US" sz="2000" dirty="0"/>
              <a:t>SNR.</a:t>
            </a:r>
          </a:p>
          <a:p>
            <a:r>
              <a:rPr lang="el-GR" sz="2000" dirty="0"/>
              <a:t>Πλήρη γνώση καναλιού.</a:t>
            </a:r>
          </a:p>
          <a:p>
            <a:r>
              <a:rPr lang="el-GR" sz="2000" dirty="0"/>
              <a:t>Ευθυγράμμιση συμβόλων μονοπατιών στο δέκτη.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304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C4F80-AEAD-9C9F-31F6-F551DEC7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7850601" cy="67770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Σενάριο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#1: MIMO (Κα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θυστέρηση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FD3E674A-363C-6046-AE9D-2E5703989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9" t="3471" r="6180" b="3516"/>
          <a:stretch>
            <a:fillRect/>
          </a:stretch>
        </p:blipFill>
        <p:spPr>
          <a:xfrm>
            <a:off x="760396" y="1159947"/>
            <a:ext cx="10390150" cy="57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40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F138-5CC6-1F00-AA80-06F1700E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Σενάριο #1: </a:t>
            </a:r>
            <a:r>
              <a:rPr lang="en-US" dirty="0"/>
              <a:t>MIMO</a:t>
            </a:r>
            <a:r>
              <a:rPr lang="el-GR" dirty="0"/>
              <a:t> (Λαμβανόμενο </a:t>
            </a:r>
            <a:r>
              <a:rPr lang="en-US" dirty="0"/>
              <a:t>SNR)</a:t>
            </a:r>
            <a:endParaRPr lang="en-GB" dirty="0"/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AE34AB95-B7BE-026C-E16C-C87419AFD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02" t="2958" b="4620"/>
          <a:stretch>
            <a:fillRect/>
          </a:stretch>
        </p:blipFill>
        <p:spPr>
          <a:xfrm>
            <a:off x="729646" y="1453415"/>
            <a:ext cx="10732708" cy="5245769"/>
          </a:xfrm>
        </p:spPr>
      </p:pic>
    </p:spTree>
    <p:extLst>
      <p:ext uri="{BB962C8B-B14F-4D97-AF65-F5344CB8AC3E}">
        <p14:creationId xmlns:p14="http://schemas.microsoft.com/office/powerpoint/2010/main" val="346060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D16C-17AD-3D9B-936D-1E77E398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Σενάριο #1: ΜΙΜΟ (</a:t>
            </a:r>
            <a:r>
              <a:rPr lang="en-US" dirty="0"/>
              <a:t>BER@QPSK)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65D14-2644-ECBB-3034-0CE46D37E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0163" y="1491916"/>
            <a:ext cx="6667945" cy="5000959"/>
          </a:xfrm>
        </p:spPr>
      </p:pic>
    </p:spTree>
    <p:extLst>
      <p:ext uri="{BB962C8B-B14F-4D97-AF65-F5344CB8AC3E}">
        <p14:creationId xmlns:p14="http://schemas.microsoft.com/office/powerpoint/2010/main" val="187169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0F5D-B138-AA81-053E-D762A0EB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Διάρθρωση Διπλωματικής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4320D4-74FC-844F-90CF-83F981802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170459"/>
              </p:ext>
            </p:extLst>
          </p:nvPr>
        </p:nvGraphicFramePr>
        <p:xfrm>
          <a:off x="838200" y="1602198"/>
          <a:ext cx="5837903" cy="39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354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513F-EE63-1CCE-3EE0-05860851D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893126" cy="1402470"/>
          </a:xfrm>
        </p:spPr>
        <p:txBody>
          <a:bodyPr anchor="t">
            <a:normAutofit/>
          </a:bodyPr>
          <a:lstStyle/>
          <a:p>
            <a:r>
              <a:rPr lang="el-GR" sz="3200" dirty="0"/>
              <a:t>Σενάριο #2: </a:t>
            </a:r>
            <a:r>
              <a:rPr lang="en-US" sz="3200" dirty="0"/>
              <a:t>LEO </a:t>
            </a:r>
            <a:r>
              <a:rPr lang="en-US" sz="3200" dirty="0" err="1"/>
              <a:t>MegaConstellation</a:t>
            </a:r>
            <a:endParaRPr lang="en-GB" sz="3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14">
            <a:extLst>
              <a:ext uri="{FF2B5EF4-FFF2-40B4-BE49-F238E27FC236}">
                <a16:creationId xmlns:a16="http://schemas.microsoft.com/office/drawing/2014/main" id="{0F6D0C3E-8E01-2A07-6F71-C8A21042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551176"/>
            <a:ext cx="3893126" cy="3591207"/>
          </a:xfrm>
        </p:spPr>
        <p:txBody>
          <a:bodyPr>
            <a:normAutofit/>
          </a:bodyPr>
          <a:lstStyle/>
          <a:p>
            <a:r>
              <a:rPr lang="en-US" sz="2000" dirty="0"/>
              <a:t>1000 LEO </a:t>
            </a:r>
            <a:r>
              <a:rPr lang="el-GR" sz="2000" dirty="0"/>
              <a:t>δορυφόροι</a:t>
            </a:r>
          </a:p>
          <a:p>
            <a:r>
              <a:rPr lang="el-GR" sz="2000" dirty="0"/>
              <a:t>Επιλογή διαδρομής με βάση των εγγύτερο στον δέκτη δορυφόρο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8F6AD-19DD-F68A-F6AC-9E9A6B2FB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r="6346"/>
          <a:stretch/>
        </p:blipFill>
        <p:spPr>
          <a:xfrm>
            <a:off x="5344391" y="10"/>
            <a:ext cx="6847609" cy="4488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59FB0-1492-EDC4-07F1-9F2B86E7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5" r="-2" b="-2"/>
          <a:stretch>
            <a:fillRect/>
          </a:stretch>
        </p:blipFill>
        <p:spPr>
          <a:xfrm>
            <a:off x="8767155" y="4488873"/>
            <a:ext cx="3424845" cy="2369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432DDF-9BB1-94A1-396E-DA469A5F9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36" y="4488865"/>
            <a:ext cx="4714919" cy="237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385F-BAA8-295C-A486-A229C065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Σενάριο #2: </a:t>
            </a:r>
            <a:r>
              <a:rPr lang="en-US" dirty="0"/>
              <a:t>LEO </a:t>
            </a:r>
            <a:r>
              <a:rPr lang="en-US" dirty="0" err="1"/>
              <a:t>MegaConstellation</a:t>
            </a:r>
            <a:r>
              <a:rPr lang="el-GR" dirty="0"/>
              <a:t> (</a:t>
            </a:r>
            <a:r>
              <a:rPr lang="en-US" dirty="0"/>
              <a:t>BER)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D763ABC-E890-220B-1A58-8A3DB660D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81" t="3391" r="8679" b="5032"/>
          <a:stretch>
            <a:fillRect/>
          </a:stretch>
        </p:blipFill>
        <p:spPr>
          <a:xfrm>
            <a:off x="1252085" y="1472666"/>
            <a:ext cx="9316454" cy="5191715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B2CB02-A4FF-35C0-450E-435B40AA1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353" t="11465" r="73610" b="53960"/>
          <a:stretch>
            <a:fillRect/>
          </a:stretch>
        </p:blipFill>
        <p:spPr>
          <a:xfrm>
            <a:off x="2120766" y="2614297"/>
            <a:ext cx="2883569" cy="3298028"/>
          </a:xfrm>
          <a:prstGeom prst="rect">
            <a:avLst/>
          </a:prstGeom>
        </p:spPr>
      </p:pic>
      <p:pic>
        <p:nvPicPr>
          <p:cNvPr id="18" name="Content Placeholder 14">
            <a:extLst>
              <a:ext uri="{FF2B5EF4-FFF2-40B4-BE49-F238E27FC236}">
                <a16:creationId xmlns:a16="http://schemas.microsoft.com/office/drawing/2014/main" id="{FCDFE2FD-79F0-6CE1-3DEA-4573F44B6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8400" t="17610" r="23849" b="51249"/>
          <a:stretch>
            <a:fillRect/>
          </a:stretch>
        </p:blipFill>
        <p:spPr>
          <a:xfrm>
            <a:off x="5418220" y="3529585"/>
            <a:ext cx="3046396" cy="2658278"/>
          </a:xfrm>
          <a:prstGeom prst="rect">
            <a:avLst/>
          </a:prstGeom>
        </p:spPr>
      </p:pic>
      <p:pic>
        <p:nvPicPr>
          <p:cNvPr id="20" name="Graphic 19" descr="Magnifying glass with solid fill">
            <a:extLst>
              <a:ext uri="{FF2B5EF4-FFF2-40B4-BE49-F238E27FC236}">
                <a16:creationId xmlns:a16="http://schemas.microsoft.com/office/drawing/2014/main" id="{8FF7FA09-5B3E-ADC2-F6BF-893FCD663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8694" y="1566512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AD4BC5-5606-B544-6281-9C78119AA8BA}"/>
              </a:ext>
            </a:extLst>
          </p:cNvPr>
          <p:cNvCxnSpPr/>
          <p:nvPr/>
        </p:nvCxnSpPr>
        <p:spPr>
          <a:xfrm>
            <a:off x="2598821" y="2367815"/>
            <a:ext cx="433137" cy="40426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Magnifying glass with solid fill">
            <a:extLst>
              <a:ext uri="{FF2B5EF4-FFF2-40B4-BE49-F238E27FC236}">
                <a16:creationId xmlns:a16="http://schemas.microsoft.com/office/drawing/2014/main" id="{A6DAE9F7-D5FF-00CD-4C98-A60D65E96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424446" y="1980237"/>
            <a:ext cx="1348179" cy="134817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44A2CA-E9A1-3AA5-6A03-9A3A95FAA71A}"/>
              </a:ext>
            </a:extLst>
          </p:cNvPr>
          <p:cNvCxnSpPr>
            <a:cxnSpLocks/>
          </p:cNvCxnSpPr>
          <p:nvPr/>
        </p:nvCxnSpPr>
        <p:spPr>
          <a:xfrm>
            <a:off x="7635240" y="3108960"/>
            <a:ext cx="0" cy="69494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14">
            <a:extLst>
              <a:ext uri="{FF2B5EF4-FFF2-40B4-BE49-F238E27FC236}">
                <a16:creationId xmlns:a16="http://schemas.microsoft.com/office/drawing/2014/main" id="{369DE15E-E03C-E899-98DB-F34AC26B6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979" t="8436" r="9838" b="79849"/>
          <a:stretch>
            <a:fillRect/>
          </a:stretch>
        </p:blipFill>
        <p:spPr>
          <a:xfrm>
            <a:off x="9188693" y="1438268"/>
            <a:ext cx="1916455" cy="12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6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09BCCC-23C4-2F14-119D-B57F436A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Προσαρμοστική Διαφορική Λήψη υπό Αβέβαιες Συνθήκες Καναλιού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4E6DEF-A554-3A62-25BA-A8F5B820E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081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DF1961-9498-BE80-917C-E329FF16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l-GR" sz="4000">
                <a:solidFill>
                  <a:srgbClr val="FFFFFF"/>
                </a:solidFill>
              </a:rPr>
              <a:t>Αβεβαιότητα</a:t>
            </a:r>
            <a:endParaRPr lang="en-GB" sz="4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2FDAE0C-581F-9F3F-6BF3-9F3F459961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MRC </a:t>
                </a:r>
                <a:r>
                  <a:rPr lang="el-GR" sz="2000" dirty="0"/>
                  <a:t>βασίζεται στην αβεβαιότητα</a:t>
                </a:r>
              </a:p>
              <a:p>
                <a:pPr lvl="1"/>
                <a:r>
                  <a:rPr lang="el-GR" sz="2000" dirty="0"/>
                  <a:t>Κακή εκτίμηση </a:t>
                </a:r>
                <a14:m>
                  <m:oMath xmlns:m="http://schemas.openxmlformats.org/officeDocument/2006/math">
                    <m:r>
                      <a:rPr lang="el-GR" sz="2000" b="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 </a:t>
                </a:r>
                <a:r>
                  <a:rPr lang="el-GR" sz="2000" dirty="0"/>
                  <a:t>Προβλήματα κατά την λήψη</a:t>
                </a:r>
              </a:p>
              <a:p>
                <a:r>
                  <a:rPr lang="el-GR" sz="2000" dirty="0"/>
                  <a:t>Ορισμός αβεβαιότητας:</a:t>
                </a:r>
                <a:endParaRPr lang="en-US" sz="2000" dirty="0"/>
              </a:p>
              <a:p>
                <a:endParaRPr lang="el-G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/>
              </a:p>
              <a:p>
                <a:endParaRPr lang="en-US" sz="2000" dirty="0"/>
              </a:p>
              <a:p>
                <a:r>
                  <a:rPr lang="el-GR" sz="2000" dirty="0"/>
                  <a:t>Ισχύει πως: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𝑅𝑖𝑐𝑒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GB" sz="2000" dirty="0"/>
                  <a:t> </a:t>
                </a:r>
                <a:r>
                  <a:rPr lang="el-GR" sz="2000" dirty="0"/>
                  <a:t>και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000" dirty="0"/>
                  <a:t>.</a:t>
                </a:r>
              </a:p>
              <a:p>
                <a:r>
                  <a:rPr lang="el-GR" sz="2000" dirty="0"/>
                  <a:t>Ορισμός κατωφλίου </a:t>
                </a:r>
                <a14:m>
                  <m:oMath xmlns:m="http://schemas.openxmlformats.org/officeDocument/2006/math"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sz="2000" dirty="0"/>
                  <a:t> για επιλογή τεχνικής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𝑆𝐶</m:t>
                    </m:r>
                  </m:oMath>
                </a14:m>
                <a:endParaRPr lang="en-US" sz="16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𝑀𝑅𝐶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2FDAE0C-581F-9F3F-6BF3-9F3F459961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  <a:blipFill>
                <a:blip r:embed="rId2"/>
                <a:stretch>
                  <a:fillRect l="-8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812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78DA-CA8D-6229-EB85-7419D8C2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1122363"/>
            <a:ext cx="3200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Μελέτη Κατωφλίου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5A04C70-C64E-0480-E056-284E95997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5559" y="321733"/>
            <a:ext cx="2052781" cy="153958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0B6A968-2597-6012-5F4C-EC47DAF3D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9528" y="2622301"/>
            <a:ext cx="2061125" cy="154584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4CDEF-CFD3-BF93-EAE2-61CDA628D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8434" y="372291"/>
            <a:ext cx="3518264" cy="26386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64A15D-E6F5-987B-0F36-3452FB732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5969" y="4934736"/>
            <a:ext cx="2055553" cy="154533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F23363B-4B39-A831-9304-F5F56FBA63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4674" y="3847013"/>
            <a:ext cx="3345784" cy="25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38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59465-0A33-CF34-FDD8-B7CDF1D2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172782" y="3316026"/>
            <a:ext cx="7846435" cy="3176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9EB466-885F-690A-4379-8AC69179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Χρήση </a:t>
            </a:r>
            <a:r>
              <a:rPr lang="en-US" dirty="0"/>
              <a:t>Q-Learning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FF1CF3-DE61-5711-305A-817890C7E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dirty="0"/>
                  <a:t>Καταστάσεις: Τιμές αβεβαιότητας</a:t>
                </a:r>
              </a:p>
              <a:p>
                <a:r>
                  <a:rPr lang="el-GR" dirty="0"/>
                  <a:t>Επιβράβευση: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𝑠𝑤𝑖𝑡𝑐h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l-GR" dirty="0"/>
                  <a:t>Στόχος: Υψηλό </a:t>
                </a:r>
                <a:r>
                  <a:rPr lang="en-US" dirty="0"/>
                  <a:t>SNR</a:t>
                </a:r>
                <a:r>
                  <a:rPr lang="el-GR" dirty="0"/>
                  <a:t> με χαμηλή αβεβαιότητα και όχι πολλές αλλαγές τεχνικής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FF1CF3-DE61-5711-305A-817890C7E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01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E5439-FBF9-A2BD-A9C4-64ED0E19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Εκτέλεση 1: μικρή διάρκεια προσομοίωσης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D4AA4C1-1A31-B94E-3330-B1ECFA6C5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748" y="2256086"/>
            <a:ext cx="5131088" cy="384831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0EABE-C50D-A13A-4EA7-A74417C20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5165" y="2292573"/>
            <a:ext cx="5131087" cy="38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49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F207E-ADE0-BE17-C3BF-D89F698F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Εκτέλεση 2: Μεγαλύτερη διάρκεια προσομοίωσης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E1054E6-ADC8-3C87-701A-647358D4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748" y="2256086"/>
            <a:ext cx="5131088" cy="384831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9DA39C-9150-E4B5-82DF-E6CD6CA3F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5165" y="2292573"/>
            <a:ext cx="5131087" cy="38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2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12D198-A2D8-D45B-AEFA-FF68AAFE4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l-GR" sz="4800">
                <a:solidFill>
                  <a:srgbClr val="FFFFFF"/>
                </a:solidFill>
              </a:rPr>
              <a:t>Συζήτηση &amp; Ερωτήσεις</a:t>
            </a:r>
            <a:endParaRPr lang="en-GB" sz="480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728C53-A12F-0F40-4B21-E6C6D4903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9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BE51AB-A2E9-486C-99C8-D7FB7179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Μη-Επίγεια Δίκτυα Επικοινωνιών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6F802E-7170-E7AA-8A5F-EEB6CB5D0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55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D3AD7-AAB3-A5A8-FFA2-8A0753C1E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 dirty="0">
                <a:solidFill>
                  <a:srgbClr val="FFFFFF"/>
                </a:solidFill>
              </a:rPr>
              <a:t>Μη-επίγεια δίκτυα – 1/4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DB4C66-F9CD-49E7-D9CA-8275A9C2B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Επικοινωνίες μεγάλης εμβέλειας</a:t>
            </a:r>
          </a:p>
          <a:p>
            <a:pPr lvl="1"/>
            <a:r>
              <a:rPr lang="el-GR" dirty="0"/>
              <a:t>Εμπόδιο: καμπυλότητα της Γης</a:t>
            </a:r>
          </a:p>
          <a:p>
            <a:r>
              <a:rPr lang="el-GR" dirty="0"/>
              <a:t>Αντίμετρο: Κόμβος σε υψόμετρο</a:t>
            </a:r>
          </a:p>
          <a:p>
            <a:pPr lvl="1"/>
            <a:r>
              <a:rPr lang="el-GR" dirty="0"/>
              <a:t>Εναέριος: Εντός γήινης ατμόσφαιρας (</a:t>
            </a:r>
            <a:r>
              <a:rPr lang="en-US" dirty="0"/>
              <a:t>HAPs, Drones)</a:t>
            </a:r>
            <a:endParaRPr lang="el-GR" dirty="0"/>
          </a:p>
          <a:p>
            <a:pPr lvl="1"/>
            <a:r>
              <a:rPr lang="el-GR" dirty="0"/>
              <a:t>Διαστημικός: Εκτός γήινης ατμόσφαιρας (Δορυφόροι)</a:t>
            </a:r>
          </a:p>
          <a:p>
            <a:r>
              <a:rPr lang="el-GR" dirty="0"/>
              <a:t>Πλεονεκτήματα: Υψηλή ορατότητα, μεγάλη κάλυψη, ευρωστία δικτύου, εγγύηση σύνδεσης</a:t>
            </a:r>
          </a:p>
          <a:p>
            <a:r>
              <a:rPr lang="el-GR" dirty="0"/>
              <a:t>Μειονεκτήματα: Μεγάλες αποστάσεις, </a:t>
            </a:r>
            <a:r>
              <a:rPr lang="en-US" dirty="0"/>
              <a:t>on-board processing, </a:t>
            </a:r>
            <a:r>
              <a:rPr lang="el-GR" dirty="0"/>
              <a:t>παρεμβολές</a:t>
            </a:r>
            <a:r>
              <a:rPr lang="en-US" dirty="0"/>
              <a:t>, </a:t>
            </a:r>
            <a:r>
              <a:rPr lang="el-GR" dirty="0"/>
              <a:t>ατμοσφαιρικά φαινόμενα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1356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EE2F4-7BCD-2852-96C9-E719A229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 dirty="0">
                <a:solidFill>
                  <a:srgbClr val="FFFFFF"/>
                </a:solidFill>
              </a:rPr>
              <a:t>Μη-επίγεια δίκτυα – 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l-GR" sz="4000" dirty="0">
                <a:solidFill>
                  <a:srgbClr val="FFFFFF"/>
                </a:solidFill>
              </a:rPr>
              <a:t>/4</a:t>
            </a:r>
            <a:endParaRPr lang="en-GB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AA204-D024-186C-AAF4-D7E21901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602" y="1590741"/>
            <a:ext cx="7559394" cy="4972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6B52EF-2A10-10EE-6FE1-712861B89887}"/>
              </a:ext>
            </a:extLst>
          </p:cNvPr>
          <p:cNvSpPr txBox="1"/>
          <p:nvPr/>
        </p:nvSpPr>
        <p:spPr>
          <a:xfrm>
            <a:off x="325269" y="1885279"/>
            <a:ext cx="39820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Ικανή τεχνολογία των δικτύων 5</a:t>
            </a:r>
            <a:r>
              <a:rPr lang="en-US" dirty="0"/>
              <a:t>G </a:t>
            </a:r>
            <a:r>
              <a:rPr lang="el-GR" dirty="0"/>
              <a:t>και </a:t>
            </a:r>
            <a:r>
              <a:rPr lang="en-US" dirty="0"/>
              <a:t>B5G.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Αναμενόμενος ρόλος στο </a:t>
            </a:r>
            <a:r>
              <a:rPr lang="en-US" dirty="0"/>
              <a:t>6G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Συνεργασία μεταξύ εναέριων και διαστημικών κόμβων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Διασύνδεση με το επίγειο δίκτυο (</a:t>
            </a:r>
            <a:r>
              <a:rPr lang="el-GR" dirty="0" err="1"/>
              <a:t>π.χ</a:t>
            </a:r>
            <a:r>
              <a:rPr lang="el-GR" dirty="0"/>
              <a:t> </a:t>
            </a:r>
            <a:r>
              <a:rPr lang="en-US" dirty="0"/>
              <a:t>backhauling)</a:t>
            </a:r>
            <a:r>
              <a:rPr lang="el-GR" dirty="0"/>
              <a:t> ή απευθείας με τους χρήστες (π.χ. </a:t>
            </a:r>
            <a:r>
              <a:rPr lang="en-US" dirty="0"/>
              <a:t>D2D)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15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8267F-CA5B-3B24-3B78-D05926B0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4000" dirty="0">
                <a:solidFill>
                  <a:srgbClr val="FFFFFF"/>
                </a:solidFill>
              </a:rPr>
              <a:t>Μη-επίγεια δίκτυα – </a:t>
            </a:r>
            <a:r>
              <a:rPr lang="en-US" sz="4000" dirty="0">
                <a:solidFill>
                  <a:srgbClr val="FFFFFF"/>
                </a:solidFill>
              </a:rPr>
              <a:t>3</a:t>
            </a:r>
            <a:r>
              <a:rPr lang="el-GR" sz="4000" dirty="0">
                <a:solidFill>
                  <a:srgbClr val="FFFFFF"/>
                </a:solidFill>
              </a:rPr>
              <a:t>/4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5" name="Picture 14" descr="A diagram of a service&#10;&#10;AI-generated content may be incorrect.">
            <a:extLst>
              <a:ext uri="{FF2B5EF4-FFF2-40B4-BE49-F238E27FC236}">
                <a16:creationId xmlns:a16="http://schemas.microsoft.com/office/drawing/2014/main" id="{2DA412CC-2743-124A-A5A5-459A0B1A0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1928622"/>
            <a:ext cx="5714834" cy="5142286"/>
          </a:xfrm>
          <a:prstGeom prst="rect">
            <a:avLst/>
          </a:prstGeom>
        </p:spPr>
      </p:pic>
      <p:pic>
        <p:nvPicPr>
          <p:cNvPr id="11" name="Content Placeholder 10" descr="A diagram of a company's company's company's company's company's company's company's company's company's company's company's company'&#10;&#10;AI-generated content may be incorrect.">
            <a:extLst>
              <a:ext uri="{FF2B5EF4-FFF2-40B4-BE49-F238E27FC236}">
                <a16:creationId xmlns:a16="http://schemas.microsoft.com/office/drawing/2014/main" id="{BC0C35A2-5411-B916-F7C0-C65BB1ABE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1648765"/>
            <a:ext cx="5640358" cy="50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6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1AD3B-6AFA-35A1-36C0-1CD49DE8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 dirty="0">
                <a:solidFill>
                  <a:srgbClr val="FFFFFF"/>
                </a:solidFill>
              </a:rPr>
              <a:t>Μη-επίγεια δίκτυα – </a:t>
            </a:r>
            <a:r>
              <a:rPr lang="en-US" sz="4000" dirty="0">
                <a:solidFill>
                  <a:srgbClr val="FFFFFF"/>
                </a:solidFill>
              </a:rPr>
              <a:t>4</a:t>
            </a:r>
            <a:r>
              <a:rPr lang="el-GR" sz="4000" dirty="0">
                <a:solidFill>
                  <a:srgbClr val="FFFFFF"/>
                </a:solidFill>
              </a:rPr>
              <a:t>/4</a:t>
            </a:r>
            <a:endParaRPr lang="en-GB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graph of a company&#10;&#10;AI-generated content may be incorrect.">
            <a:extLst>
              <a:ext uri="{FF2B5EF4-FFF2-40B4-BE49-F238E27FC236}">
                <a16:creationId xmlns:a16="http://schemas.microsoft.com/office/drawing/2014/main" id="{2503D6B4-3CA8-872B-6BE6-23DABF014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3" y="1590306"/>
            <a:ext cx="11602069" cy="5261439"/>
          </a:xfrm>
        </p:spPr>
      </p:pic>
    </p:spTree>
    <p:extLst>
      <p:ext uri="{BB962C8B-B14F-4D97-AF65-F5344CB8AC3E}">
        <p14:creationId xmlns:p14="http://schemas.microsoft.com/office/powerpoint/2010/main" val="1848786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6001FA-0DD8-EB9E-14AA-E3796089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spc="50" dirty="0">
                <a:ln w="9525" cmpd="sng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Δορυφορικές Επικοινωνίες</a:t>
            </a:r>
            <a:endParaRPr lang="en-GB" b="1" spc="50" dirty="0">
              <a:ln w="9525" cmpd="sng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A45A54-3274-5A3D-7936-28E15D46E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80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83FB6-7901-0BE5-C748-85483A8A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Δορυφορικές Επικοινωνίες – 1/2</a:t>
            </a:r>
            <a:endParaRPr lang="en-GB" sz="4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59E63B6-A583-1703-7A93-70BD39E08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1891970"/>
                <a:ext cx="9724031" cy="3683358"/>
              </a:xfrm>
            </p:spPr>
            <p:txBody>
              <a:bodyPr anchor="ctr">
                <a:normAutofit/>
              </a:bodyPr>
              <a:lstStyle/>
              <a:p>
                <a:r>
                  <a:rPr lang="el-GR" sz="2000" dirty="0"/>
                  <a:t>Τροχιές</a:t>
                </a:r>
              </a:p>
              <a:p>
                <a:pPr lvl="1"/>
                <a:r>
                  <a:rPr lang="en-US" sz="2000" b="1" dirty="0"/>
                  <a:t>GEO</a:t>
                </a:r>
                <a:r>
                  <a:rPr lang="el-GR" sz="2000" dirty="0"/>
                  <a:t>: Γεωστατική τροχιά, μεγάλες αποστάσεις, υψηλή καθυστέρηση</a:t>
                </a:r>
                <a:endParaRPr lang="en-US" sz="2000" dirty="0"/>
              </a:p>
              <a:p>
                <a:pPr lvl="1"/>
                <a:r>
                  <a:rPr lang="en-US" sz="2000" b="1" dirty="0"/>
                  <a:t>MEO</a:t>
                </a:r>
                <a:r>
                  <a:rPr lang="el-GR" sz="2000" dirty="0"/>
                  <a:t>: Μέση Γήινη Τροχιά, μέτριες αποστάσεις, μέτρια καθυστέρηση</a:t>
                </a:r>
                <a:endParaRPr lang="en-US" sz="2000" dirty="0"/>
              </a:p>
              <a:p>
                <a:pPr lvl="1"/>
                <a:r>
                  <a:rPr lang="en-US" sz="2000" b="1" dirty="0"/>
                  <a:t>LEO</a:t>
                </a:r>
                <a:r>
                  <a:rPr lang="el-GR" sz="2000" dirty="0"/>
                  <a:t>: Χαμηλή Γήινη Τροχιά, μικρές αποστάσεις, μικρή καθυστέρηση, μεγάλη ταχύτητα, μεγάλος αριθμός μεταπομπών.</a:t>
                </a:r>
              </a:p>
              <a:p>
                <a:r>
                  <a:rPr lang="el-GR" sz="2000" dirty="0"/>
                  <a:t>Μεγάλες Ταχύτητες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 </a:t>
                </a:r>
                <a:r>
                  <a:rPr lang="el-GR" sz="2000" dirty="0"/>
                  <a:t>Μεγάλες ολισθήσεις συχνότητας </a:t>
                </a:r>
                <a:r>
                  <a:rPr lang="en-US" sz="2000" dirty="0"/>
                  <a:t>(Doppler)</a:t>
                </a:r>
              </a:p>
              <a:p>
                <a:r>
                  <a:rPr lang="el-GR" sz="2000" dirty="0"/>
                  <a:t>Ατμοσφαιρικές απώλειες!</a:t>
                </a:r>
              </a:p>
              <a:p>
                <a:r>
                  <a:rPr lang="el-GR" sz="2000" dirty="0"/>
                  <a:t>Αποδοτική διάδοση μεταξύ δορυφόρων (</a:t>
                </a:r>
                <a:r>
                  <a:rPr lang="en-US" sz="2000" dirty="0"/>
                  <a:t>ISL)</a:t>
                </a:r>
                <a:endParaRPr lang="el-GR" sz="2000" dirty="0"/>
              </a:p>
              <a:p>
                <a:r>
                  <a:rPr lang="el-GR" sz="2000" dirty="0"/>
                  <a:t>Ανάγκη για συστάδες δορυφόρων </a:t>
                </a:r>
                <a:r>
                  <a:rPr lang="el-GR" sz="2000" dirty="0">
                    <a:sym typeface="Wingdings" panose="05000000000000000000" pitchFamily="2" charset="2"/>
                  </a:rPr>
                  <a:t> Αστερισμοί</a:t>
                </a:r>
                <a:endParaRPr lang="en-GB" sz="20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59E63B6-A583-1703-7A93-70BD39E08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1891970"/>
                <a:ext cx="9724031" cy="3683358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143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96</TotalTime>
  <Words>560</Words>
  <Application>Microsoft Office PowerPoint</Application>
  <PresentationFormat>Widescreen</PresentationFormat>
  <Paragraphs>93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Cambria Math</vt:lpstr>
      <vt:lpstr>Wingdings</vt:lpstr>
      <vt:lpstr>Office Theme</vt:lpstr>
      <vt:lpstr>Μοντελοποίηση και Εκτίμηση Επίδοσης Μηχανισμών Διαφορικής Λήψης σε 5G &amp; Beyond Μη-επίγεια Δίκτυα</vt:lpstr>
      <vt:lpstr>Διάρθρωση Διπλωματικής</vt:lpstr>
      <vt:lpstr>Μη-Επίγεια Δίκτυα Επικοινωνιών</vt:lpstr>
      <vt:lpstr>Μη-επίγεια δίκτυα – 1/4</vt:lpstr>
      <vt:lpstr>Μη-επίγεια δίκτυα – 2/4</vt:lpstr>
      <vt:lpstr>Μη-επίγεια δίκτυα – 3/4</vt:lpstr>
      <vt:lpstr>Μη-επίγεια δίκτυα – 4/4</vt:lpstr>
      <vt:lpstr>Δορυφορικές Επικοινωνίες</vt:lpstr>
      <vt:lpstr>Δορυφορικές Επικοινωνίες – 1/2</vt:lpstr>
      <vt:lpstr>Δορυφορικές Επικοινωνίες – 2/2</vt:lpstr>
      <vt:lpstr>Διαφορική Λήψη</vt:lpstr>
      <vt:lpstr>Διαφορική Λήψη</vt:lpstr>
      <vt:lpstr>Επιδόσεις Τεχνικών Διαφορικής Λήψης</vt:lpstr>
      <vt:lpstr>Μοντελοποίηση Μη-Επίγειων Δικτύων</vt:lpstr>
      <vt:lpstr>Σενάριο #1: MIMO</vt:lpstr>
      <vt:lpstr>Σενάριο #1: MIMO</vt:lpstr>
      <vt:lpstr>Σενάριο #1: MIMO (Καθυστέρηση)</vt:lpstr>
      <vt:lpstr>Σενάριο #1: MIMO (Λαμβανόμενο SNR)</vt:lpstr>
      <vt:lpstr>Σενάριο #1: ΜΙΜΟ (BER@QPSK)</vt:lpstr>
      <vt:lpstr>Σενάριο #2: LEO MegaConstellation</vt:lpstr>
      <vt:lpstr>Σενάριο #2: LEO MegaConstellation (BER)</vt:lpstr>
      <vt:lpstr>Προσαρμοστική Διαφορική Λήψη υπό Αβέβαιες Συνθήκες Καναλιού</vt:lpstr>
      <vt:lpstr>Αβεβαιότητα</vt:lpstr>
      <vt:lpstr>Μελέτη Κατωφλίου</vt:lpstr>
      <vt:lpstr>Χρήση Q-Learning</vt:lpstr>
      <vt:lpstr>Εκτέλεση 1: μικρή διάρκεια προσομοίωσης</vt:lpstr>
      <vt:lpstr>Εκτέλεση 2: Μεγαλύτερη διάρκεια προσομοίωσης</vt:lpstr>
      <vt:lpstr>Συζήτηση &amp; Ερωτήσεις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KARAMPELAS-TIMOTIEVITS ARISTOS</dc:creator>
  <cp:lastModifiedBy>KARAMPELAS-TIMOTIEVITS ARISTOS</cp:lastModifiedBy>
  <cp:revision>30</cp:revision>
  <dcterms:created xsi:type="dcterms:W3CDTF">2025-09-16T12:05:39Z</dcterms:created>
  <dcterms:modified xsi:type="dcterms:W3CDTF">2025-09-16T13:41:47Z</dcterms:modified>
</cp:coreProperties>
</file>